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5"/>
  </p:notesMasterIdLst>
  <p:sldIdLst>
    <p:sldId id="256" r:id="rId2"/>
    <p:sldId id="267" r:id="rId3"/>
    <p:sldId id="972" r:id="rId4"/>
    <p:sldId id="973" r:id="rId5"/>
    <p:sldId id="974" r:id="rId6"/>
    <p:sldId id="975" r:id="rId7"/>
    <p:sldId id="976" r:id="rId8"/>
    <p:sldId id="783" r:id="rId9"/>
    <p:sldId id="977" r:id="rId10"/>
    <p:sldId id="978" r:id="rId11"/>
    <p:sldId id="979" r:id="rId12"/>
    <p:sldId id="980" r:id="rId13"/>
    <p:sldId id="784" r:id="rId14"/>
    <p:sldId id="981" r:id="rId15"/>
    <p:sldId id="982" r:id="rId16"/>
    <p:sldId id="257" r:id="rId17"/>
    <p:sldId id="398" r:id="rId18"/>
    <p:sldId id="986" r:id="rId19"/>
    <p:sldId id="987" r:id="rId20"/>
    <p:sldId id="988" r:id="rId21"/>
    <p:sldId id="989" r:id="rId22"/>
    <p:sldId id="990" r:id="rId23"/>
    <p:sldId id="991" r:id="rId24"/>
    <p:sldId id="786" r:id="rId25"/>
    <p:sldId id="992" r:id="rId26"/>
    <p:sldId id="993" r:id="rId27"/>
    <p:sldId id="994" r:id="rId28"/>
    <p:sldId id="995" r:id="rId29"/>
    <p:sldId id="996" r:id="rId30"/>
    <p:sldId id="999" r:id="rId31"/>
    <p:sldId id="1000" r:id="rId32"/>
    <p:sldId id="1001" r:id="rId33"/>
    <p:sldId id="1002" r:id="rId34"/>
    <p:sldId id="1003" r:id="rId35"/>
    <p:sldId id="1004" r:id="rId36"/>
    <p:sldId id="1005" r:id="rId37"/>
    <p:sldId id="1006" r:id="rId38"/>
    <p:sldId id="1007" r:id="rId39"/>
    <p:sldId id="1008" r:id="rId40"/>
    <p:sldId id="1009" r:id="rId41"/>
    <p:sldId id="788" r:id="rId42"/>
    <p:sldId id="1012" r:id="rId43"/>
    <p:sldId id="1013" r:id="rId44"/>
    <p:sldId id="1014" r:id="rId45"/>
    <p:sldId id="1015" r:id="rId46"/>
    <p:sldId id="1016" r:id="rId47"/>
    <p:sldId id="1017" r:id="rId48"/>
    <p:sldId id="1022" r:id="rId49"/>
    <p:sldId id="1023" r:id="rId50"/>
    <p:sldId id="1019" r:id="rId51"/>
    <p:sldId id="1020" r:id="rId52"/>
    <p:sldId id="1021" r:id="rId53"/>
    <p:sldId id="812" r:id="rId54"/>
    <p:sldId id="737" r:id="rId55"/>
    <p:sldId id="1024" r:id="rId56"/>
    <p:sldId id="1025" r:id="rId57"/>
    <p:sldId id="1026" r:id="rId58"/>
    <p:sldId id="1027" r:id="rId59"/>
    <p:sldId id="813" r:id="rId60"/>
    <p:sldId id="1029" r:id="rId61"/>
    <p:sldId id="1030" r:id="rId62"/>
    <p:sldId id="1031" r:id="rId63"/>
    <p:sldId id="1028" r:id="rId64"/>
    <p:sldId id="1032" r:id="rId65"/>
    <p:sldId id="1033" r:id="rId66"/>
    <p:sldId id="1034" r:id="rId67"/>
    <p:sldId id="1035" r:id="rId68"/>
    <p:sldId id="1037" r:id="rId69"/>
    <p:sldId id="1038" r:id="rId70"/>
    <p:sldId id="1039" r:id="rId71"/>
    <p:sldId id="1040" r:id="rId72"/>
    <p:sldId id="1041" r:id="rId73"/>
    <p:sldId id="1042" r:id="rId74"/>
    <p:sldId id="1043" r:id="rId75"/>
    <p:sldId id="1044" r:id="rId76"/>
    <p:sldId id="1047" r:id="rId77"/>
    <p:sldId id="1045" r:id="rId78"/>
    <p:sldId id="1048" r:id="rId79"/>
    <p:sldId id="1046" r:id="rId80"/>
    <p:sldId id="952" r:id="rId81"/>
    <p:sldId id="1052" r:id="rId82"/>
    <p:sldId id="1053" r:id="rId83"/>
    <p:sldId id="1054" r:id="rId84"/>
    <p:sldId id="1055" r:id="rId85"/>
    <p:sldId id="1056" r:id="rId86"/>
    <p:sldId id="1061" r:id="rId87"/>
    <p:sldId id="1058" r:id="rId88"/>
    <p:sldId id="1059" r:id="rId89"/>
    <p:sldId id="1060" r:id="rId90"/>
    <p:sldId id="1057" r:id="rId91"/>
    <p:sldId id="1062" r:id="rId92"/>
    <p:sldId id="1051" r:id="rId93"/>
    <p:sldId id="1063" r:id="rId94"/>
    <p:sldId id="1064" r:id="rId95"/>
    <p:sldId id="1065" r:id="rId96"/>
    <p:sldId id="1066" r:id="rId97"/>
    <p:sldId id="1067" r:id="rId98"/>
    <p:sldId id="1068" r:id="rId99"/>
    <p:sldId id="1069" r:id="rId100"/>
    <p:sldId id="1072" r:id="rId101"/>
    <p:sldId id="1070" r:id="rId102"/>
    <p:sldId id="1071" r:id="rId103"/>
    <p:sldId id="1073" r:id="rId104"/>
    <p:sldId id="1074" r:id="rId105"/>
    <p:sldId id="1076" r:id="rId106"/>
    <p:sldId id="1077" r:id="rId107"/>
    <p:sldId id="1078" r:id="rId108"/>
    <p:sldId id="968" r:id="rId109"/>
    <p:sldId id="971" r:id="rId110"/>
    <p:sldId id="1084" r:id="rId111"/>
    <p:sldId id="1080" r:id="rId112"/>
    <p:sldId id="1083" r:id="rId113"/>
    <p:sldId id="1081" r:id="rId114"/>
    <p:sldId id="1082" r:id="rId115"/>
    <p:sldId id="1085" r:id="rId116"/>
    <p:sldId id="1087" r:id="rId117"/>
    <p:sldId id="1089" r:id="rId118"/>
    <p:sldId id="1090" r:id="rId119"/>
    <p:sldId id="1091" r:id="rId120"/>
    <p:sldId id="1088" r:id="rId121"/>
    <p:sldId id="1092" r:id="rId122"/>
    <p:sldId id="1093" r:id="rId123"/>
    <p:sldId id="1094" r:id="rId124"/>
    <p:sldId id="1095" r:id="rId125"/>
    <p:sldId id="1096" r:id="rId126"/>
    <p:sldId id="1098" r:id="rId127"/>
    <p:sldId id="1097" r:id="rId128"/>
    <p:sldId id="1099" r:id="rId129"/>
    <p:sldId id="1100" r:id="rId130"/>
    <p:sldId id="1101" r:id="rId131"/>
    <p:sldId id="939" r:id="rId132"/>
    <p:sldId id="958" r:id="rId133"/>
    <p:sldId id="959" r:id="rId134"/>
    <p:sldId id="1102" r:id="rId135"/>
    <p:sldId id="1103" r:id="rId136"/>
    <p:sldId id="940" r:id="rId137"/>
    <p:sldId id="1104" r:id="rId138"/>
    <p:sldId id="1105" r:id="rId139"/>
    <p:sldId id="1106" r:id="rId140"/>
    <p:sldId id="1107" r:id="rId141"/>
    <p:sldId id="966" r:id="rId142"/>
    <p:sldId id="938" r:id="rId143"/>
    <p:sldId id="259" r:id="rId1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92D67"/>
    <a:srgbClr val="5B3870"/>
    <a:srgbClr val="540783"/>
    <a:srgbClr val="653A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5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7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Shape 2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02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867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01023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56265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61087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0100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7402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06255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339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7522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28587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056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70599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26281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7827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4635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7048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151085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37946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1522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53604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3783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68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68787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9434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9092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51854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64291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351812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67011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71295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09791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3400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549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77126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93194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99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23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22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832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2812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25622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9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236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132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000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654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887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270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57956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675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597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371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37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1586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945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5983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7864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327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734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021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1313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922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34937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478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16881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38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09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6938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973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8095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104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708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61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45954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40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756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836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2804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739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837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283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4150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5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2470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8964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13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5526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4038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797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1217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31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383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7080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392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0271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6672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153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5318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8410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2817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01459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69873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6801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65865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9251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8260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2083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70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7832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2048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710632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3879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27489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5142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83964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5147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1165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53095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6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5563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3774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53075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5103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00315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25881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611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113316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50853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7128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491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706470"/>
            <a:ext cx="14986001" cy="79037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b="1">
                <a:solidFill>
                  <a:srgbClr val="592D67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1340" y="2092391"/>
            <a:ext cx="14986001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2800" spc="-256">
                <a:solidFill>
                  <a:srgbClr val="592D67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14986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20" name="Group"/>
          <p:cNvGrpSpPr/>
          <p:nvPr/>
        </p:nvGrpSpPr>
        <p:grpSpPr>
          <a:xfrm>
            <a:off x="16861010" y="322174"/>
            <a:ext cx="7499510" cy="13077245"/>
            <a:chOff x="340295" y="0"/>
            <a:chExt cx="7499507" cy="13077243"/>
          </a:xfrm>
        </p:grpSpPr>
        <p:sp>
          <p:nvSpPr>
            <p:cNvPr id="15" name="Polygon"/>
            <p:cNvSpPr/>
            <p:nvPr/>
          </p:nvSpPr>
          <p:spPr>
            <a:xfrm>
              <a:off x="2711321" y="0"/>
              <a:ext cx="4399410" cy="508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" name="Polygon"/>
            <p:cNvSpPr/>
            <p:nvPr/>
          </p:nvSpPr>
          <p:spPr>
            <a:xfrm>
              <a:off x="340295" y="3995825"/>
              <a:ext cx="4399410" cy="508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19" name="Group"/>
            <p:cNvGrpSpPr/>
            <p:nvPr/>
          </p:nvGrpSpPr>
          <p:grpSpPr>
            <a:xfrm>
              <a:off x="1982249" y="7997243"/>
              <a:ext cx="5857555" cy="5080001"/>
              <a:chOff x="0" y="0"/>
              <a:chExt cx="5857553" cy="5080000"/>
            </a:xfrm>
          </p:grpSpPr>
          <p:sp>
            <p:nvSpPr>
              <p:cNvPr id="17" name="Polygon"/>
              <p:cNvSpPr/>
              <p:nvPr/>
            </p:nvSpPr>
            <p:spPr>
              <a:xfrm>
                <a:off x="729073" y="0"/>
                <a:ext cx="4399410" cy="508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8" name="DurhamUniversityLogo_WHITE.png" descr="DurhamUniversityLogo_WHIT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813038"/>
                <a:ext cx="5857554" cy="34539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6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6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5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175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184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9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2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3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706470"/>
            <a:ext cx="14986001" cy="79037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400" b="1">
                <a:solidFill>
                  <a:srgbClr val="592D67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29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1340" y="2092391"/>
            <a:ext cx="14986001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2800" spc="-256">
                <a:solidFill>
                  <a:srgbClr val="592D67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14986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35" name="Group"/>
          <p:cNvGrpSpPr/>
          <p:nvPr/>
        </p:nvGrpSpPr>
        <p:grpSpPr>
          <a:xfrm>
            <a:off x="13534370" y="1462017"/>
            <a:ext cx="10942839" cy="10434964"/>
            <a:chOff x="382925" y="0"/>
            <a:chExt cx="10942837" cy="10434962"/>
          </a:xfrm>
        </p:grpSpPr>
        <p:sp>
          <p:nvSpPr>
            <p:cNvPr id="31" name="Polygon"/>
            <p:cNvSpPr/>
            <p:nvPr/>
          </p:nvSpPr>
          <p:spPr>
            <a:xfrm>
              <a:off x="5739434" y="4682383"/>
              <a:ext cx="4950543" cy="5752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2" name="Polygon"/>
            <p:cNvSpPr/>
            <p:nvPr/>
          </p:nvSpPr>
          <p:spPr>
            <a:xfrm>
              <a:off x="3058573" y="0"/>
              <a:ext cx="4950543" cy="5752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" name="Polygon"/>
            <p:cNvSpPr/>
            <p:nvPr/>
          </p:nvSpPr>
          <p:spPr>
            <a:xfrm>
              <a:off x="382925" y="4682383"/>
              <a:ext cx="4950543" cy="5752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4" name="DurhamUniversityLogo_WHITE.png" descr="DurhamUniversityLogo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3650" y="5724230"/>
              <a:ext cx="6222113" cy="3668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2">
    <p:bg>
      <p:bgPr>
        <a:solidFill>
          <a:srgbClr val="592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4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2800" spc="-256"/>
            </a:lvl1pPr>
          </a:lstStyle>
          <a:p>
            <a:r>
              <a:t>Presentation Title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46" name="DurhamUniversityLogo_WHITE.png" descr="DurhamUniversity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989" y="8730598"/>
            <a:ext cx="7698190" cy="453926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3">
    <p:bg>
      <p:bgPr>
        <a:solidFill>
          <a:srgbClr val="592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rallelogram"/>
          <p:cNvSpPr/>
          <p:nvPr/>
        </p:nvSpPr>
        <p:spPr>
          <a:xfrm rot="240000" flipH="1">
            <a:off x="-13483177" y="-773501"/>
            <a:ext cx="30695249" cy="14565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592D67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5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1493306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4700" spc="-293">
                <a:solidFill>
                  <a:srgbClr val="592D67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58" name="DurhamUniversityLogo_WHITE.png" descr="DurhamUniversity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5125" y="8036664"/>
            <a:ext cx="8875042" cy="523319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4">
    <p:bg>
      <p:bgPr>
        <a:solidFill>
          <a:srgbClr val="592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arallelogram"/>
          <p:cNvSpPr/>
          <p:nvPr/>
        </p:nvSpPr>
        <p:spPr>
          <a:xfrm rot="120000" flipH="1">
            <a:off x="-12242874" y="-365412"/>
            <a:ext cx="30555120" cy="14499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39" y="0"/>
                </a:moveTo>
                <a:lnTo>
                  <a:pt x="0" y="21600"/>
                </a:lnTo>
                <a:lnTo>
                  <a:pt x="16961" y="21600"/>
                </a:lnTo>
                <a:lnTo>
                  <a:pt x="21600" y="0"/>
                </a:lnTo>
                <a:lnTo>
                  <a:pt x="4639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7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592D67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68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1493306" cy="46482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14700" spc="-293">
                <a:solidFill>
                  <a:srgbClr val="592D67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92D67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0" name="DurhamUniversityLogo_WHITE.png" descr="DurhamUniversityLogo_WHI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537" y="8036664"/>
            <a:ext cx="8875042" cy="5233193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rgbClr val="592D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/>
            </a:lvl1pPr>
          </a:lstStyle>
          <a:p>
            <a:r>
              <a:t>Section Title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9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01" name="Group"/>
          <p:cNvGrpSpPr/>
          <p:nvPr/>
        </p:nvGrpSpPr>
        <p:grpSpPr>
          <a:xfrm>
            <a:off x="21496588" y="10915657"/>
            <a:ext cx="2863931" cy="2483762"/>
            <a:chOff x="0" y="0"/>
            <a:chExt cx="2863929" cy="2483760"/>
          </a:xfrm>
        </p:grpSpPr>
        <p:sp>
          <p:nvSpPr>
            <p:cNvPr id="99" name="Polygon"/>
            <p:cNvSpPr/>
            <p:nvPr/>
          </p:nvSpPr>
          <p:spPr>
            <a:xfrm>
              <a:off x="356465" y="0"/>
              <a:ext cx="2151001" cy="2483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00" name="DurhamUniversityLogo_WHITE.png" descr="DurhamUniversityLogo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7518"/>
              <a:ext cx="2863930" cy="1688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"/>
          <p:cNvGrpSpPr/>
          <p:nvPr/>
        </p:nvGrpSpPr>
        <p:grpSpPr>
          <a:xfrm>
            <a:off x="21496588" y="10915657"/>
            <a:ext cx="2863931" cy="2483762"/>
            <a:chOff x="0" y="0"/>
            <a:chExt cx="2863929" cy="2483760"/>
          </a:xfrm>
        </p:grpSpPr>
        <p:sp>
          <p:nvSpPr>
            <p:cNvPr id="117" name="Polygon"/>
            <p:cNvSpPr/>
            <p:nvPr/>
          </p:nvSpPr>
          <p:spPr>
            <a:xfrm>
              <a:off x="356465" y="0"/>
              <a:ext cx="2151001" cy="2483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592D6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18" name="DurhamUniversityLogo_WHITE.png" descr="DurhamUniversityLogo_WHIT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7518"/>
              <a:ext cx="2863930" cy="16887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0" y="-50800"/>
            <a:ext cx="24384000" cy="2328268"/>
          </a:xfrm>
          <a:prstGeom prst="rect">
            <a:avLst/>
          </a:prstGeom>
          <a:solidFill>
            <a:srgbClr val="592D6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22300" y="396752"/>
            <a:ext cx="231394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10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60.png"/><Relationship Id="rId4" Type="http://schemas.openxmlformats.org/officeDocument/2006/relationships/notesSlide" Target="../notesSlides/notesSlide105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notesSlide" Target="../notesSlides/notesSlide106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notesSlide" Target="../notesSlides/notesSlide10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75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5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5.jpe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Name"/>
          <p:cNvSpPr txBox="1">
            <a:spLocks noGrp="1"/>
          </p:cNvSpPr>
          <p:nvPr>
            <p:ph type="body" idx="21"/>
          </p:nvPr>
        </p:nvSpPr>
        <p:spPr>
          <a:xfrm>
            <a:off x="10149395" y="6067629"/>
            <a:ext cx="14986001" cy="79037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GB" dirty="0"/>
              <a:t>Dr Ric Crossman</a:t>
            </a:r>
            <a:endParaRPr dirty="0"/>
          </a:p>
        </p:txBody>
      </p:sp>
      <p:sp>
        <p:nvSpPr>
          <p:cNvPr id="232" name="TITLE"/>
          <p:cNvSpPr txBox="1">
            <a:spLocks noGrp="1"/>
          </p:cNvSpPr>
          <p:nvPr>
            <p:ph type="ctrTitle"/>
          </p:nvPr>
        </p:nvSpPr>
        <p:spPr>
          <a:xfrm>
            <a:off x="256419" y="-602103"/>
            <a:ext cx="19320933" cy="4648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0000" dirty="0"/>
              <a:t>Estimation</a:t>
            </a:r>
            <a:endParaRPr sz="10000" dirty="0"/>
          </a:p>
        </p:txBody>
      </p:sp>
      <p:sp>
        <p:nvSpPr>
          <p:cNvPr id="233" name="Presentation Subtitle"/>
          <p:cNvSpPr txBox="1">
            <a:spLocks noGrp="1"/>
          </p:cNvSpPr>
          <p:nvPr>
            <p:ph type="subTitle" sz="quarter" idx="1"/>
          </p:nvPr>
        </p:nvSpPr>
        <p:spPr>
          <a:xfrm>
            <a:off x="10149395" y="4719942"/>
            <a:ext cx="14986001" cy="1905001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Week 4 Video 3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E73F53-584F-1FED-E933-7843722B213B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 advTm="551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Types Of Estimation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7645940" y="2573629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estimation</a:t>
            </a:r>
            <a:r>
              <a:rPr lang="en-GB" sz="6000" dirty="0">
                <a:solidFill>
                  <a:schemeClr val="bg1"/>
                </a:solidFill>
              </a:rPr>
              <a:t>: a single value, hopefully close a true parameter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CA2C-F055-686F-0CDE-893BB8E6C57F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0F2C9A-79F2-CEC9-8BE7-3E6784C8B591}"/>
              </a:ext>
            </a:extLst>
          </p:cNvPr>
          <p:cNvSpPr/>
          <p:nvPr/>
        </p:nvSpPr>
        <p:spPr>
          <a:xfrm>
            <a:off x="7645939" y="5390585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is difference between </a:t>
            </a:r>
            <a:r>
              <a:rPr lang="en-GB" sz="6000" b="1" dirty="0">
                <a:solidFill>
                  <a:schemeClr val="bg1"/>
                </a:solidFill>
              </a:rPr>
              <a:t>estimators</a:t>
            </a:r>
            <a:r>
              <a:rPr lang="en-GB" sz="6000" dirty="0">
                <a:solidFill>
                  <a:schemeClr val="bg1"/>
                </a:solidFill>
              </a:rPr>
              <a:t> and </a:t>
            </a:r>
            <a:r>
              <a:rPr lang="en-GB" sz="6000" b="1" dirty="0">
                <a:solidFill>
                  <a:schemeClr val="bg1"/>
                </a:solidFill>
              </a:rPr>
              <a:t>estimates?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5062000"/>
      </p:ext>
    </p:extLst>
  </p:cSld>
  <p:clrMapOvr>
    <a:masterClrMapping/>
  </p:clrMapOvr>
  <p:transition spd="med" advTm="15559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4481971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does the probability here </a:t>
            </a:r>
            <a:r>
              <a:rPr lang="en-GB" sz="6000" b="1" dirty="0">
                <a:solidFill>
                  <a:schemeClr val="bg1"/>
                </a:solidFill>
              </a:rPr>
              <a:t>mean</a:t>
            </a:r>
            <a:r>
              <a:rPr lang="en-GB" sz="6000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/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Interpretation 1: 0.95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in a 95% CI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blipFill>
                <a:blip r:embed="rId4"/>
                <a:stretch>
                  <a:fillRect l="-2104" t="-3116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795779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4481971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does the probability here </a:t>
            </a:r>
            <a:r>
              <a:rPr lang="en-GB" sz="6000" b="1" dirty="0">
                <a:solidFill>
                  <a:schemeClr val="bg1"/>
                </a:solidFill>
              </a:rPr>
              <a:t>mean</a:t>
            </a:r>
            <a:r>
              <a:rPr lang="en-GB" sz="6000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A37B62-BEEB-1069-CE27-6AED286EB155}"/>
                  </a:ext>
                </a:extLst>
              </p:cNvPr>
              <p:cNvSpPr/>
              <p:nvPr/>
            </p:nvSpPr>
            <p:spPr>
              <a:xfrm>
                <a:off x="6985647" y="10141073"/>
                <a:ext cx="14481971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Interpretation 2: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ends up in a 95% CI 95% of the time, but always </a:t>
                </a:r>
                <a:r>
                  <a:rPr lang="en-GB" sz="6000" i="1" dirty="0">
                    <a:solidFill>
                      <a:schemeClr val="bg1"/>
                    </a:solidFill>
                  </a:rPr>
                  <a:t>is</a:t>
                </a:r>
                <a:r>
                  <a:rPr lang="en-GB" sz="6000" dirty="0">
                    <a:solidFill>
                      <a:schemeClr val="bg1"/>
                    </a:solidFill>
                  </a:rPr>
                  <a:t> or </a:t>
                </a:r>
                <a:r>
                  <a:rPr lang="en-GB" sz="6000" i="1" dirty="0">
                    <a:solidFill>
                      <a:schemeClr val="bg1"/>
                    </a:solidFill>
                  </a:rPr>
                  <a:t>isn’t</a:t>
                </a:r>
                <a:r>
                  <a:rPr lang="en-GB" sz="6000" dirty="0">
                    <a:solidFill>
                      <a:schemeClr val="bg1"/>
                    </a:solidFill>
                  </a:rPr>
                  <a:t> in a specific CI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A37B62-BEEB-1069-CE27-6AED286EB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47" y="10141073"/>
                <a:ext cx="14481971" cy="3178175"/>
              </a:xfrm>
              <a:prstGeom prst="roundRect">
                <a:avLst/>
              </a:prstGeom>
              <a:blipFill>
                <a:blip r:embed="rId4"/>
                <a:stretch>
                  <a:fillRect l="-1768" t="-576" r="-2525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/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Interpretation 1: 0.95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in a 95% CI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blipFill>
                <a:blip r:embed="rId5"/>
                <a:stretch>
                  <a:fillRect l="-2104" t="-3116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833944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4481971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does the probability here </a:t>
            </a:r>
            <a:r>
              <a:rPr lang="en-GB" sz="6000" b="1" dirty="0">
                <a:solidFill>
                  <a:schemeClr val="bg1"/>
                </a:solidFill>
              </a:rPr>
              <a:t>mean</a:t>
            </a:r>
            <a:r>
              <a:rPr lang="en-GB" sz="6000" dirty="0">
                <a:solidFill>
                  <a:schemeClr val="bg1"/>
                </a:solidFill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A37B62-BEEB-1069-CE27-6AED286EB155}"/>
                  </a:ext>
                </a:extLst>
              </p:cNvPr>
              <p:cNvSpPr/>
              <p:nvPr/>
            </p:nvSpPr>
            <p:spPr>
              <a:xfrm>
                <a:off x="6985647" y="10141073"/>
                <a:ext cx="14481971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Interpretation 2: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ends up in a 95% CI 95% of the time, but always </a:t>
                </a:r>
                <a:r>
                  <a:rPr lang="en-GB" sz="6000" i="1" dirty="0">
                    <a:solidFill>
                      <a:schemeClr val="bg1"/>
                    </a:solidFill>
                  </a:rPr>
                  <a:t>is</a:t>
                </a:r>
                <a:r>
                  <a:rPr lang="en-GB" sz="6000" dirty="0">
                    <a:solidFill>
                      <a:schemeClr val="bg1"/>
                    </a:solidFill>
                  </a:rPr>
                  <a:t> or </a:t>
                </a:r>
                <a:r>
                  <a:rPr lang="en-GB" sz="6000" i="1" dirty="0">
                    <a:solidFill>
                      <a:schemeClr val="bg1"/>
                    </a:solidFill>
                  </a:rPr>
                  <a:t>isn’t</a:t>
                </a:r>
                <a:r>
                  <a:rPr lang="en-GB" sz="6000" dirty="0">
                    <a:solidFill>
                      <a:schemeClr val="bg1"/>
                    </a:solidFill>
                  </a:rPr>
                  <a:t> in a specific CI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A37B62-BEEB-1069-CE27-6AED286EB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47" y="10141073"/>
                <a:ext cx="14481971" cy="3178175"/>
              </a:xfrm>
              <a:prstGeom prst="roundRect">
                <a:avLst/>
              </a:prstGeom>
              <a:blipFill>
                <a:blip r:embed="rId4"/>
                <a:stretch>
                  <a:fillRect l="-1768" t="-576" r="-2525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/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Interpretation 1: 0.95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in a 95% CI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11856D4-0EFC-8AAB-7A38-79EA88DD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647" y="7818803"/>
                <a:ext cx="14481971" cy="2156619"/>
              </a:xfrm>
              <a:prstGeom prst="roundRect">
                <a:avLst/>
              </a:prstGeom>
              <a:blipFill>
                <a:blip r:embed="rId5"/>
                <a:stretch>
                  <a:fillRect l="-2104" t="-3116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9B67015-096A-1029-7674-1F048C0D3353}"/>
              </a:ext>
            </a:extLst>
          </p:cNvPr>
          <p:cNvSpPr txBox="1"/>
          <p:nvPr/>
        </p:nvSpPr>
        <p:spPr>
          <a:xfrm>
            <a:off x="21741569" y="9000796"/>
            <a:ext cx="2294082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2000" b="1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578708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8" y="6518089"/>
            <a:ext cx="1514698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Depends where we are in the </a:t>
            </a:r>
            <a:r>
              <a:rPr lang="en-GB" sz="6000" b="1" dirty="0">
                <a:solidFill>
                  <a:schemeClr val="bg1"/>
                </a:solidFill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25818132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514698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Depends where we are in the </a:t>
            </a:r>
            <a:r>
              <a:rPr lang="en-GB" sz="6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BC0AD-AC26-8E0F-8BB6-53B2EFC7D07D}"/>
              </a:ext>
            </a:extLst>
          </p:cNvPr>
          <p:cNvSpPr/>
          <p:nvPr/>
        </p:nvSpPr>
        <p:spPr>
          <a:xfrm>
            <a:off x="82580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6E69B8-B1B3-8ED1-F2D4-C158ADBC45AD}"/>
              </a:ext>
            </a:extLst>
          </p:cNvPr>
          <p:cNvSpPr/>
          <p:nvPr/>
        </p:nvSpPr>
        <p:spPr>
          <a:xfrm>
            <a:off x="146207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5E943-8EEC-3256-86B3-FEAB8CAF2547}"/>
              </a:ext>
            </a:extLst>
          </p:cNvPr>
          <p:cNvSpPr txBox="1"/>
          <p:nvPr/>
        </p:nvSpPr>
        <p:spPr>
          <a:xfrm>
            <a:off x="10992631" y="4431869"/>
            <a:ext cx="51123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Estimators</a:t>
            </a:r>
          </a:p>
        </p:txBody>
      </p:sp>
    </p:spTree>
    <p:extLst>
      <p:ext uri="{BB962C8B-B14F-4D97-AF65-F5344CB8AC3E}">
        <p14:creationId xmlns:p14="http://schemas.microsoft.com/office/powerpoint/2010/main" val="262485499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514698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Depends where we are in the </a:t>
            </a:r>
            <a:r>
              <a:rPr lang="en-GB" sz="6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BC0AD-AC26-8E0F-8BB6-53B2EFC7D07D}"/>
              </a:ext>
            </a:extLst>
          </p:cNvPr>
          <p:cNvSpPr/>
          <p:nvPr/>
        </p:nvSpPr>
        <p:spPr>
          <a:xfrm>
            <a:off x="82580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6E69B8-B1B3-8ED1-F2D4-C158ADBC45AD}"/>
              </a:ext>
            </a:extLst>
          </p:cNvPr>
          <p:cNvSpPr/>
          <p:nvPr/>
        </p:nvSpPr>
        <p:spPr>
          <a:xfrm>
            <a:off x="146207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5E943-8EEC-3256-86B3-FEAB8CAF2547}"/>
              </a:ext>
            </a:extLst>
          </p:cNvPr>
          <p:cNvSpPr txBox="1"/>
          <p:nvPr/>
        </p:nvSpPr>
        <p:spPr>
          <a:xfrm>
            <a:off x="10992631" y="4431869"/>
            <a:ext cx="51123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Estimators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AF19E4-5A8A-4361-3E97-0A802433AEAA}"/>
              </a:ext>
            </a:extLst>
          </p:cNvPr>
          <p:cNvSpPr/>
          <p:nvPr/>
        </p:nvSpPr>
        <p:spPr>
          <a:xfrm>
            <a:off x="6926210" y="7990996"/>
            <a:ext cx="15206425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Before data, CI is two estimators, each with a sampling distribution =&gt; Probabilities!</a:t>
            </a:r>
          </a:p>
        </p:txBody>
      </p:sp>
    </p:spTree>
    <p:extLst>
      <p:ext uri="{BB962C8B-B14F-4D97-AF65-F5344CB8AC3E}">
        <p14:creationId xmlns:p14="http://schemas.microsoft.com/office/powerpoint/2010/main" val="2746369358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514698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Depends where we are in the </a:t>
            </a:r>
            <a:r>
              <a:rPr lang="en-GB" sz="6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BC0AD-AC26-8E0F-8BB6-53B2EFC7D07D}"/>
              </a:ext>
            </a:extLst>
          </p:cNvPr>
          <p:cNvSpPr/>
          <p:nvPr/>
        </p:nvSpPr>
        <p:spPr>
          <a:xfrm>
            <a:off x="82580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6E69B8-B1B3-8ED1-F2D4-C158ADBC45AD}"/>
              </a:ext>
            </a:extLst>
          </p:cNvPr>
          <p:cNvSpPr/>
          <p:nvPr/>
        </p:nvSpPr>
        <p:spPr>
          <a:xfrm>
            <a:off x="146207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5E943-8EEC-3256-86B3-FEAB8CAF2547}"/>
              </a:ext>
            </a:extLst>
          </p:cNvPr>
          <p:cNvSpPr txBox="1"/>
          <p:nvPr/>
        </p:nvSpPr>
        <p:spPr>
          <a:xfrm>
            <a:off x="10992631" y="4431869"/>
            <a:ext cx="51123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Estimators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AF19E4-5A8A-4361-3E97-0A802433AEAA}"/>
              </a:ext>
            </a:extLst>
          </p:cNvPr>
          <p:cNvSpPr/>
          <p:nvPr/>
        </p:nvSpPr>
        <p:spPr>
          <a:xfrm>
            <a:off x="6926210" y="7990996"/>
            <a:ext cx="15206425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Before data, CI is two estimators, each with a sampling distribution =&gt; Probabilities!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CEA1BE-FB1D-F6EE-F71B-90F4F78DA027}"/>
              </a:ext>
            </a:extLst>
          </p:cNvPr>
          <p:cNvSpPr/>
          <p:nvPr/>
        </p:nvSpPr>
        <p:spPr>
          <a:xfrm>
            <a:off x="7043714" y="10485459"/>
            <a:ext cx="1434077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After data, CI is two of estimates, specific realisations of RVs =&gt; No probabilities!</a:t>
            </a:r>
          </a:p>
        </p:txBody>
      </p:sp>
    </p:spTree>
    <p:extLst>
      <p:ext uri="{BB962C8B-B14F-4D97-AF65-F5344CB8AC3E}">
        <p14:creationId xmlns:p14="http://schemas.microsoft.com/office/powerpoint/2010/main" val="83293545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394846"/>
            <a:ext cx="1514698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The </a:t>
            </a:r>
            <a:r>
              <a:rPr lang="en-GB" sz="6000" b="1" dirty="0">
                <a:solidFill>
                  <a:schemeClr val="bg1"/>
                </a:solidFill>
              </a:rPr>
              <a:t>process</a:t>
            </a:r>
            <a:r>
              <a:rPr lang="en-GB" sz="6000" dirty="0">
                <a:solidFill>
                  <a:schemeClr val="bg1"/>
                </a:solidFill>
              </a:rPr>
              <a:t> of finding a CI has a probability attached to it</a:t>
            </a:r>
            <a:endParaRPr lang="en-GB" sz="6000" b="1" dirty="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BC0AD-AC26-8E0F-8BB6-53B2EFC7D07D}"/>
              </a:ext>
            </a:extLst>
          </p:cNvPr>
          <p:cNvSpPr/>
          <p:nvPr/>
        </p:nvSpPr>
        <p:spPr>
          <a:xfrm>
            <a:off x="82580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6E69B8-B1B3-8ED1-F2D4-C158ADBC45AD}"/>
              </a:ext>
            </a:extLst>
          </p:cNvPr>
          <p:cNvSpPr/>
          <p:nvPr/>
        </p:nvSpPr>
        <p:spPr>
          <a:xfrm>
            <a:off x="14620790" y="2536526"/>
            <a:ext cx="4052455" cy="2208279"/>
          </a:xfrm>
          <a:prstGeom prst="ellipse">
            <a:avLst/>
          </a:pr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5E943-8EEC-3256-86B3-FEAB8CAF2547}"/>
              </a:ext>
            </a:extLst>
          </p:cNvPr>
          <p:cNvSpPr txBox="1"/>
          <p:nvPr/>
        </p:nvSpPr>
        <p:spPr>
          <a:xfrm>
            <a:off x="10992631" y="4431869"/>
            <a:ext cx="511232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Estimators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AF19E4-5A8A-4361-3E97-0A802433AEAA}"/>
              </a:ext>
            </a:extLst>
          </p:cNvPr>
          <p:cNvSpPr/>
          <p:nvPr/>
        </p:nvSpPr>
        <p:spPr>
          <a:xfrm>
            <a:off x="6955927" y="8862429"/>
            <a:ext cx="15206425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 CI you calculate </a:t>
            </a:r>
            <a:r>
              <a:rPr lang="en-GB" sz="6000" b="1" dirty="0">
                <a:solidFill>
                  <a:schemeClr val="bg1"/>
                </a:solidFill>
              </a:rPr>
              <a:t>by</a:t>
            </a:r>
            <a:r>
              <a:rPr lang="en-GB" sz="6000" dirty="0">
                <a:solidFill>
                  <a:schemeClr val="bg1"/>
                </a:solidFill>
              </a:rPr>
              <a:t> following the process does not</a:t>
            </a:r>
          </a:p>
        </p:txBody>
      </p:sp>
    </p:spTree>
    <p:extLst>
      <p:ext uri="{BB962C8B-B14F-4D97-AF65-F5344CB8AC3E}">
        <p14:creationId xmlns:p14="http://schemas.microsoft.com/office/powerpoint/2010/main" val="1490724227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E8A896-5A02-5971-92A2-97C938AFE888}"/>
              </a:ext>
            </a:extLst>
          </p:cNvPr>
          <p:cNvSpPr/>
          <p:nvPr/>
        </p:nvSpPr>
        <p:spPr>
          <a:xfrm>
            <a:off x="6947587" y="3098337"/>
            <a:ext cx="16814113" cy="5221288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 </a:t>
            </a: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41123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524890-E96E-E137-3A08-EB2D86BDF533}"/>
              </a:ext>
            </a:extLst>
          </p:cNvPr>
          <p:cNvSpPr/>
          <p:nvPr/>
        </p:nvSpPr>
        <p:spPr>
          <a:xfrm>
            <a:off x="6947587" y="3098337"/>
            <a:ext cx="16814113" cy="5221288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To build a </a:t>
            </a:r>
            <a:r>
              <a:rPr lang="en-GB" sz="6000" b="1" dirty="0">
                <a:solidFill>
                  <a:schemeClr val="bg1"/>
                </a:solidFill>
              </a:rPr>
              <a:t>confidence interval</a:t>
            </a:r>
            <a:r>
              <a:rPr lang="en-GB" sz="6000" dirty="0">
                <a:solidFill>
                  <a:schemeClr val="bg1"/>
                </a:solidFill>
              </a:rPr>
              <a:t>, we need:</a:t>
            </a: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694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Types Of Estimation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7645940" y="2573629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estimation</a:t>
            </a:r>
            <a:r>
              <a:rPr lang="en-GB" sz="6000" dirty="0">
                <a:solidFill>
                  <a:schemeClr val="bg1"/>
                </a:solidFill>
              </a:rPr>
              <a:t>: a single value, hopefully close a true parameter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CA2C-F055-686F-0CDE-893BB8E6C57F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0F2C9A-79F2-CEC9-8BE7-3E6784C8B591}"/>
              </a:ext>
            </a:extLst>
          </p:cNvPr>
          <p:cNvSpPr/>
          <p:nvPr/>
        </p:nvSpPr>
        <p:spPr>
          <a:xfrm>
            <a:off x="7645939" y="5390585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is difference between </a:t>
            </a:r>
            <a:r>
              <a:rPr lang="en-GB" sz="6000" b="1" dirty="0">
                <a:solidFill>
                  <a:schemeClr val="bg1"/>
                </a:solidFill>
              </a:rPr>
              <a:t>estimators</a:t>
            </a:r>
            <a:r>
              <a:rPr lang="en-GB" sz="6000" dirty="0">
                <a:solidFill>
                  <a:schemeClr val="bg1"/>
                </a:solidFill>
              </a:rPr>
              <a:t> and </a:t>
            </a:r>
            <a:r>
              <a:rPr lang="en-GB" sz="6000" b="1" dirty="0">
                <a:solidFill>
                  <a:schemeClr val="bg1"/>
                </a:solidFill>
              </a:rPr>
              <a:t>estimates?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567E48-BB0D-260B-1F6D-80A36E4D1652}"/>
              </a:ext>
            </a:extLst>
          </p:cNvPr>
          <p:cNvSpPr/>
          <p:nvPr/>
        </p:nvSpPr>
        <p:spPr>
          <a:xfrm>
            <a:off x="7645938" y="8207541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Interval estimation</a:t>
            </a:r>
            <a:r>
              <a:rPr lang="en-GB" sz="6000" dirty="0">
                <a:solidFill>
                  <a:schemeClr val="bg1"/>
                </a:solidFill>
              </a:rPr>
              <a:t>: an interval we hope </a:t>
            </a:r>
            <a:r>
              <a:rPr lang="en-GB" sz="6000" b="1" dirty="0">
                <a:solidFill>
                  <a:schemeClr val="bg1"/>
                </a:solidFill>
              </a:rPr>
              <a:t>contains</a:t>
            </a:r>
            <a:r>
              <a:rPr lang="en-GB" sz="6000" dirty="0">
                <a:solidFill>
                  <a:schemeClr val="bg1"/>
                </a:solidFill>
              </a:rPr>
              <a:t> a true parameter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374188"/>
      </p:ext>
    </p:extLst>
  </p:cSld>
  <p:clrMapOvr>
    <a:masterClrMapping/>
  </p:clrMapOvr>
  <p:transition spd="med" advTm="15559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/>
              <p:nvPr/>
            </p:nvSpPr>
            <p:spPr>
              <a:xfrm>
                <a:off x="6947587" y="3098337"/>
                <a:ext cx="16814113" cy="5221288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To build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confidence interval</a:t>
                </a:r>
                <a:r>
                  <a:rPr lang="en-GB" sz="6000" dirty="0">
                    <a:solidFill>
                      <a:schemeClr val="bg1"/>
                    </a:solidFill>
                  </a:rPr>
                  <a:t>, we need: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probability value </a:t>
                </a:r>
                <a:r>
                  <a:rPr lang="en-GB" sz="6000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87" y="3098337"/>
                <a:ext cx="16814113" cy="5221288"/>
              </a:xfrm>
              <a:prstGeom prst="roundRect">
                <a:avLst/>
              </a:prstGeom>
              <a:blipFill>
                <a:blip r:embed="rId3"/>
                <a:stretch>
                  <a:fillRect l="-9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880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/>
              <p:nvPr/>
            </p:nvSpPr>
            <p:spPr>
              <a:xfrm>
                <a:off x="6947587" y="3052580"/>
                <a:ext cx="16814113" cy="5312802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To build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confidence interval</a:t>
                </a:r>
                <a:r>
                  <a:rPr lang="en-GB" sz="6000" dirty="0">
                    <a:solidFill>
                      <a:schemeClr val="bg1"/>
                    </a:solidFill>
                  </a:rPr>
                  <a:t>, we need: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probability value </a:t>
                </a:r>
                <a:r>
                  <a:rPr lang="en-GB" sz="6000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from standard normal</a:t>
                </a:r>
              </a:p>
              <a:p>
                <a:pPr marL="1143000" indent="-1143000" algn="l">
                  <a:buAutoNum type="arabicParenR"/>
                </a:pPr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87" y="3052580"/>
                <a:ext cx="16814113" cy="5312802"/>
              </a:xfrm>
              <a:prstGeom prst="roundRect">
                <a:avLst/>
              </a:prstGeom>
              <a:blipFill>
                <a:blip r:embed="rId3"/>
                <a:stretch>
                  <a:fillRect l="-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92466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/>
              <p:nvPr/>
            </p:nvSpPr>
            <p:spPr>
              <a:xfrm>
                <a:off x="6947587" y="3052580"/>
                <a:ext cx="16814113" cy="5312802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To build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confidence interval</a:t>
                </a:r>
                <a:r>
                  <a:rPr lang="en-GB" sz="6000" dirty="0">
                    <a:solidFill>
                      <a:schemeClr val="bg1"/>
                    </a:solidFill>
                  </a:rPr>
                  <a:t>, we need: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probability value </a:t>
                </a:r>
                <a:r>
                  <a:rPr lang="en-GB" sz="6000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from standard normal</a:t>
                </a:r>
              </a:p>
              <a:p>
                <a:pPr marL="1143000" indent="-1143000" algn="l">
                  <a:buAutoNum type="arabicParenR"/>
                </a:pPr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87" y="3052580"/>
                <a:ext cx="16814113" cy="5312802"/>
              </a:xfrm>
              <a:prstGeom prst="roundRect">
                <a:avLst/>
              </a:prstGeom>
              <a:blipFill>
                <a:blip r:embed="rId3"/>
                <a:stretch>
                  <a:fillRect l="-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9704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877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" t="-559" r="-100281" b="-314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82" t="-559" r="-423" b="-314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3837888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/>
              <p:nvPr/>
            </p:nvSpPr>
            <p:spPr>
              <a:xfrm>
                <a:off x="6947587" y="3046904"/>
                <a:ext cx="16814113" cy="532415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To build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confidence interval</a:t>
                </a:r>
                <a:r>
                  <a:rPr lang="en-GB" sz="6000" dirty="0">
                    <a:solidFill>
                      <a:schemeClr val="bg1"/>
                    </a:solidFill>
                  </a:rPr>
                  <a:t>, we need: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probability value </a:t>
                </a:r>
                <a:r>
                  <a:rPr lang="en-GB" sz="6000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from standard normal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sample error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algn="l"/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87" y="3046904"/>
                <a:ext cx="16814113" cy="5324153"/>
              </a:xfrm>
              <a:prstGeom prst="roundRect">
                <a:avLst/>
              </a:prstGeom>
              <a:blipFill>
                <a:blip r:embed="rId3"/>
                <a:stretch>
                  <a:fillRect l="-90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9704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877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" t="-559" r="-100281" b="-314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82" t="-559" r="-423" b="-314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7493819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/>
              <p:nvPr/>
            </p:nvSpPr>
            <p:spPr>
              <a:xfrm>
                <a:off x="6947587" y="3046904"/>
                <a:ext cx="16814113" cy="532415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To build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confidence interval</a:t>
                </a:r>
                <a:r>
                  <a:rPr lang="en-GB" sz="6000" dirty="0">
                    <a:solidFill>
                      <a:schemeClr val="bg1"/>
                    </a:solidFill>
                  </a:rPr>
                  <a:t>, we need: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probability value </a:t>
                </a:r>
                <a:r>
                  <a:rPr lang="en-GB" sz="6000" dirty="0">
                    <a:solidFill>
                      <a:schemeClr val="bg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from standard normal</a:t>
                </a: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sample error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  <a:p>
                <a:pPr marL="1143000" indent="-1143000" algn="l">
                  <a:buAutoNum type="arabicParenR"/>
                </a:pPr>
                <a:r>
                  <a:rPr lang="en-GB" sz="6000" dirty="0">
                    <a:solidFill>
                      <a:schemeClr val="bg1"/>
                    </a:solidFill>
                  </a:rPr>
                  <a:t>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sample mean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D524890-E96E-E137-3A08-EB2D86BD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87" y="3046904"/>
                <a:ext cx="16814113" cy="5324153"/>
              </a:xfrm>
              <a:prstGeom prst="roundRect">
                <a:avLst/>
              </a:prstGeom>
              <a:blipFill>
                <a:blip r:embed="rId3"/>
                <a:stretch>
                  <a:fillRect l="-906" b="-24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97041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6000" b="1" i="1" smtClean="0"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en-GB" sz="60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6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3">
                <a:extLst>
                  <a:ext uri="{FF2B5EF4-FFF2-40B4-BE49-F238E27FC236}">
                    <a16:creationId xmlns:a16="http://schemas.microsoft.com/office/drawing/2014/main" id="{9060BC79-2C99-EE11-FC9A-F5DFC59114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5834" y="8978022"/>
              <a:ext cx="8657618" cy="4105275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877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41" t="-559" r="-100281" b="-314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82" t="-559" r="-423" b="-314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0.99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b="1" dirty="0">
                              <a:solidFill>
                                <a:srgbClr val="000000"/>
                              </a:solidFill>
                            </a:rPr>
                            <a:t>2.58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1576773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CIs When Sampling From A Normal Distribution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7FE498F-704F-71BC-F91A-D818D4830A70}"/>
                  </a:ext>
                </a:extLst>
              </p:cNvPr>
              <p:cNvSpPr/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~N(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7FE498F-704F-71BC-F91A-D818D4830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blipFill>
                <a:blip r:embed="rId5"/>
                <a:stretch>
                  <a:fillRect l="-547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9157CF0-ADED-7584-A791-3537DADB7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2000" y="1028700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2494"/>
      </p:ext>
    </p:extLst>
  </p:cSld>
  <p:clrMapOvr>
    <a:masterClrMapping/>
  </p:clrMapOvr>
  <p:transition spd="med" advTm="143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CIs When Sampling From A Normal Distribution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/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no matter how small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/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~N(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blipFill>
                <a:blip r:embed="rId6"/>
                <a:stretch>
                  <a:fillRect l="-547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0A56A087-16D5-5D34-9CF1-7822633E5E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12000" y="1028700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09417"/>
      </p:ext>
    </p:extLst>
  </p:cSld>
  <p:clrMapOvr>
    <a:masterClrMapping/>
  </p:clrMapOvr>
  <p:transition spd="med" advTm="430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CIs When Sampling From A Normal Distribution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/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no matter how small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9C72E2-DB90-AA39-2CCE-139A224D36EA}"/>
                  </a:ext>
                </a:extLst>
              </p:cNvPr>
              <p:cNvSpPr/>
              <p:nvPr/>
            </p:nvSpPr>
            <p:spPr>
              <a:xfrm>
                <a:off x="7028052" y="4941250"/>
                <a:ext cx="1430414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not a good estimator for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9C72E2-DB90-AA39-2CCE-139A224D3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52" y="4941250"/>
                <a:ext cx="14304147" cy="2156619"/>
              </a:xfrm>
              <a:prstGeom prst="roundRect">
                <a:avLst/>
              </a:prstGeom>
              <a:blipFill>
                <a:blip r:embed="rId6"/>
                <a:stretch>
                  <a:fillRect l="-2131" t="-3399" r="-2515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/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~N(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blipFill>
                <a:blip r:embed="rId7"/>
                <a:stretch>
                  <a:fillRect l="-547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18FAC43-D562-63D0-F78F-4AC22FF71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2000" y="1028700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3653"/>
      </p:ext>
    </p:extLst>
  </p:cSld>
  <p:clrMapOvr>
    <a:masterClrMapping/>
  </p:clrMapOvr>
  <p:transition spd="med" advTm="321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CIs When Sampling From A Normal Distribution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/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GB" sz="6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no matter how small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B9DF05-0D11-E0EB-E24F-2079E5999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51" y="2730506"/>
                <a:ext cx="14304147" cy="192003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9C72E2-DB90-AA39-2CCE-139A224D36EA}"/>
                  </a:ext>
                </a:extLst>
              </p:cNvPr>
              <p:cNvSpPr/>
              <p:nvPr/>
            </p:nvSpPr>
            <p:spPr>
              <a:xfrm>
                <a:off x="7028052" y="4941250"/>
                <a:ext cx="1430414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But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means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not a good estimator for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9C72E2-DB90-AA39-2CCE-139A224D3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52" y="4941250"/>
                <a:ext cx="14304147" cy="2156619"/>
              </a:xfrm>
              <a:prstGeom prst="roundRect">
                <a:avLst/>
              </a:prstGeom>
              <a:blipFill>
                <a:blip r:embed="rId6"/>
                <a:stretch>
                  <a:fillRect l="-2131" t="-3399" r="-2515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8AF749-064F-D2F0-E0D0-52C1E9F57E13}"/>
              </a:ext>
            </a:extLst>
          </p:cNvPr>
          <p:cNvSpPr/>
          <p:nvPr/>
        </p:nvSpPr>
        <p:spPr>
          <a:xfrm>
            <a:off x="7028050" y="7388583"/>
            <a:ext cx="1430414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Recall</a:t>
            </a:r>
            <a:r>
              <a:rPr lang="en-GB" sz="6000" dirty="0">
                <a:solidFill>
                  <a:schemeClr val="bg1"/>
                </a:solidFill>
              </a:rPr>
              <a:t>: introduced t-distribution in Vid 4.1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FC8E53-7364-4EE4-6CCF-A44A8FD4DFFD}"/>
              </a:ext>
            </a:extLst>
          </p:cNvPr>
          <p:cNvSpPr/>
          <p:nvPr/>
        </p:nvSpPr>
        <p:spPr>
          <a:xfrm>
            <a:off x="7028050" y="8814360"/>
            <a:ext cx="14304148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Similar to standard normal, but more </a:t>
            </a:r>
            <a:r>
              <a:rPr lang="en-GB" sz="6000" b="1" dirty="0">
                <a:solidFill>
                  <a:schemeClr val="bg1"/>
                </a:solidFill>
              </a:rPr>
              <a:t>robust</a:t>
            </a:r>
            <a:endParaRPr lang="en-GB" sz="6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C98E20F-73B7-C38D-11FB-A59AE9C395EF}"/>
                  </a:ext>
                </a:extLst>
              </p:cNvPr>
              <p:cNvSpPr/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~N(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C98E20F-73B7-C38D-11FB-A59AE9C39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blipFill>
                <a:blip r:embed="rId7"/>
                <a:stretch>
                  <a:fillRect l="-547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B2F5F6B4-3814-F3E4-F625-68D98BDCD6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12000" y="1028700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17383"/>
      </p:ext>
    </p:extLst>
  </p:cSld>
  <p:clrMapOvr>
    <a:masterClrMapping/>
  </p:clrMapOvr>
  <p:transition spd="med" advTm="617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/>
              <a:t>CIs When Sampling From A Normal Distribution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/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~N(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3B9193-010D-CD28-2AA1-18430C98B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2626596"/>
                <a:ext cx="6455548" cy="1135063"/>
              </a:xfrm>
              <a:prstGeom prst="roundRect">
                <a:avLst/>
              </a:prstGeom>
              <a:blipFill>
                <a:blip r:embed="rId3"/>
                <a:stretch>
                  <a:fillRect l="-547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827BFC2-514F-DD15-7245-699B35C3D88D}"/>
                  </a:ext>
                </a:extLst>
              </p:cNvPr>
              <p:cNvSpPr/>
              <p:nvPr/>
            </p:nvSpPr>
            <p:spPr>
              <a:xfrm>
                <a:off x="256148" y="3914813"/>
                <a:ext cx="645554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&lt;30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827BFC2-514F-DD15-7245-699B35C3D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8" y="3914813"/>
                <a:ext cx="6455548" cy="1135063"/>
              </a:xfrm>
              <a:prstGeom prst="roundRect">
                <a:avLst/>
              </a:prstGeom>
              <a:blipFill>
                <a:blip r:embed="rId4"/>
                <a:stretch>
                  <a:fillRect l="-5477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02FB6-25A3-470A-30A0-E7B5508DBB5F}"/>
                  </a:ext>
                </a:extLst>
              </p:cNvPr>
              <p:cNvSpPr txBox="1"/>
              <p:nvPr/>
            </p:nvSpPr>
            <p:spPr>
              <a:xfrm>
                <a:off x="7323917" y="5294679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B02FB6-25A3-470A-30A0-E7B5508DB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17" y="5294679"/>
                <a:ext cx="15389158" cy="1844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5634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Types Of Estimation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7645940" y="2573629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estimation</a:t>
            </a:r>
            <a:r>
              <a:rPr lang="en-GB" sz="6000" dirty="0">
                <a:solidFill>
                  <a:schemeClr val="bg1"/>
                </a:solidFill>
              </a:rPr>
              <a:t>: a single value, hopefully close a true parameter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CA2C-F055-686F-0CDE-893BB8E6C57F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20F2C9A-79F2-CEC9-8BE7-3E6784C8B591}"/>
              </a:ext>
            </a:extLst>
          </p:cNvPr>
          <p:cNvSpPr/>
          <p:nvPr/>
        </p:nvSpPr>
        <p:spPr>
          <a:xfrm>
            <a:off x="7645939" y="5390585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is difference between </a:t>
            </a:r>
            <a:r>
              <a:rPr lang="en-GB" sz="6000" b="1" dirty="0">
                <a:solidFill>
                  <a:schemeClr val="bg1"/>
                </a:solidFill>
              </a:rPr>
              <a:t>estimators</a:t>
            </a:r>
            <a:r>
              <a:rPr lang="en-GB" sz="6000" dirty="0">
                <a:solidFill>
                  <a:schemeClr val="bg1"/>
                </a:solidFill>
              </a:rPr>
              <a:t> and </a:t>
            </a:r>
            <a:r>
              <a:rPr lang="en-GB" sz="6000" b="1" dirty="0">
                <a:solidFill>
                  <a:schemeClr val="bg1"/>
                </a:solidFill>
              </a:rPr>
              <a:t>estimates?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B74509-D286-9C96-5C30-35C715AA9EA5}"/>
              </a:ext>
            </a:extLst>
          </p:cNvPr>
          <p:cNvSpPr/>
          <p:nvPr/>
        </p:nvSpPr>
        <p:spPr>
          <a:xfrm>
            <a:off x="7645937" y="11024497"/>
            <a:ext cx="13715999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How do we define/express that hope?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567E48-BB0D-260B-1F6D-80A36E4D1652}"/>
              </a:ext>
            </a:extLst>
          </p:cNvPr>
          <p:cNvSpPr/>
          <p:nvPr/>
        </p:nvSpPr>
        <p:spPr>
          <a:xfrm>
            <a:off x="7645938" y="8207541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Interval estimation</a:t>
            </a:r>
            <a:r>
              <a:rPr lang="en-GB" sz="6000" dirty="0">
                <a:solidFill>
                  <a:schemeClr val="bg1"/>
                </a:solidFill>
              </a:rPr>
              <a:t>: an interval we hope </a:t>
            </a:r>
            <a:r>
              <a:rPr lang="en-GB" sz="6000" b="1" dirty="0">
                <a:solidFill>
                  <a:schemeClr val="bg1"/>
                </a:solidFill>
              </a:rPr>
              <a:t>contains</a:t>
            </a:r>
            <a:r>
              <a:rPr lang="en-GB" sz="6000" dirty="0">
                <a:solidFill>
                  <a:schemeClr val="bg1"/>
                </a:solidFill>
              </a:rPr>
              <a:t> a true parameter value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551949"/>
      </p:ext>
    </p:extLst>
  </p:cSld>
  <p:clrMapOvr>
    <a:masterClrMapping/>
  </p:clrMapOvr>
  <p:transition spd="med" advTm="15559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Proportion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8432680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Proportion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/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for special case where all realisations are 0 or 1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blipFill>
                <a:blip r:embed="rId3"/>
                <a:stretch>
                  <a:fillRect l="-1951" t="-3116" r="-2107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802318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Proportion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/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for special case where all realisations are 0 or 1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blipFill>
                <a:blip r:embed="rId3"/>
                <a:stretch>
                  <a:fillRect l="-1951" t="-3116" r="-2107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6A6D8D-60A4-E6A3-9B9B-FF945C6F571A}"/>
              </a:ext>
            </a:extLst>
          </p:cNvPr>
          <p:cNvSpPr/>
          <p:nvPr/>
        </p:nvSpPr>
        <p:spPr>
          <a:xfrm>
            <a:off x="7135761" y="5485350"/>
            <a:ext cx="15628412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So CI formula we have already mostly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F5C69D-510E-5587-CF95-9A881B6C2BC4}"/>
                  </a:ext>
                </a:extLst>
              </p:cNvPr>
              <p:cNvSpPr txBox="1"/>
              <p:nvPr/>
            </p:nvSpPr>
            <p:spPr>
              <a:xfrm>
                <a:off x="6886379" y="7473156"/>
                <a:ext cx="16820088" cy="16078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6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F5C69D-510E-5587-CF95-9A881B6C2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79" y="7473156"/>
                <a:ext cx="16820088" cy="1607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24053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Proportion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/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Sample proportion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 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for special case where all realisations are 0 or 1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EF0BDCB-F455-C13A-4451-E1A6F18AA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761" y="2863089"/>
                <a:ext cx="15628412" cy="2156619"/>
              </a:xfrm>
              <a:prstGeom prst="roundRect">
                <a:avLst/>
              </a:prstGeom>
              <a:blipFill>
                <a:blip r:embed="rId3"/>
                <a:stretch>
                  <a:fillRect l="-1951" t="-3116" r="-2107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6A6D8D-60A4-E6A3-9B9B-FF945C6F571A}"/>
              </a:ext>
            </a:extLst>
          </p:cNvPr>
          <p:cNvSpPr/>
          <p:nvPr/>
        </p:nvSpPr>
        <p:spPr>
          <a:xfrm>
            <a:off x="7135761" y="5485350"/>
            <a:ext cx="15628412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So CI formula we have already mostly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6734C4-6C03-9636-0932-41B04E58A1F2}"/>
                  </a:ext>
                </a:extLst>
              </p:cNvPr>
              <p:cNvSpPr txBox="1"/>
              <p:nvPr/>
            </p:nvSpPr>
            <p:spPr>
              <a:xfrm>
                <a:off x="6886379" y="7473156"/>
                <a:ext cx="16820088" cy="16078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acc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acc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acc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</m:acc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6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6734C4-6C03-9636-0932-41B04E58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79" y="7473156"/>
                <a:ext cx="16820088" cy="16078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626104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016772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/>
              <p:nvPr/>
            </p:nvSpPr>
            <p:spPr>
              <a:xfrm>
                <a:off x="7229184" y="4879125"/>
                <a:ext cx="8576728" cy="1978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84" y="4879125"/>
                <a:ext cx="8576728" cy="1978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5BC41-84C1-38EA-75CF-B3F83CD71C6F}"/>
              </a:ext>
            </a:extLst>
          </p:cNvPr>
          <p:cNvSpPr/>
          <p:nvPr/>
        </p:nvSpPr>
        <p:spPr>
          <a:xfrm>
            <a:off x="7229184" y="3261695"/>
            <a:ext cx="857672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Recall</a:t>
            </a:r>
            <a:r>
              <a:rPr lang="en-GB" sz="6000" dirty="0">
                <a:solidFill>
                  <a:schemeClr val="bg1"/>
                </a:solidFill>
              </a:rPr>
              <a:t>: From Video 4.1: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FBC95-B464-2989-0371-8F925F5E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83" y="7161428"/>
            <a:ext cx="8584989" cy="61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0858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/>
              <p:nvPr/>
            </p:nvSpPr>
            <p:spPr>
              <a:xfrm>
                <a:off x="7229184" y="4879125"/>
                <a:ext cx="8576728" cy="19788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𝝌</m:t>
                          </m:r>
                        </m:e>
                        <m:sub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84" y="4879125"/>
                <a:ext cx="8576728" cy="1978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45BC41-84C1-38EA-75CF-B3F83CD71C6F}"/>
              </a:ext>
            </a:extLst>
          </p:cNvPr>
          <p:cNvSpPr/>
          <p:nvPr/>
        </p:nvSpPr>
        <p:spPr>
          <a:xfrm>
            <a:off x="7229184" y="3261695"/>
            <a:ext cx="857672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Recall</a:t>
            </a:r>
            <a:r>
              <a:rPr lang="en-GB" sz="6000" dirty="0">
                <a:solidFill>
                  <a:schemeClr val="bg1"/>
                </a:solidFill>
              </a:rPr>
              <a:t>: From Video 4.1: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FBC95-B464-2989-0371-8F925F5E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183" y="7161428"/>
            <a:ext cx="8584989" cy="615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6209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3576236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/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27004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/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9CA3E-F5E3-4A21-AE0B-2493441316BF}"/>
                  </a:ext>
                </a:extLst>
              </p:cNvPr>
              <p:cNvSpPr txBox="1"/>
              <p:nvPr/>
            </p:nvSpPr>
            <p:spPr>
              <a:xfrm>
                <a:off x="7194548" y="5267514"/>
                <a:ext cx="16295834" cy="24890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9CA3E-F5E3-4A21-AE0B-249344131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5267514"/>
                <a:ext cx="16295834" cy="2489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57521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Learning Objectives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8846842" y="3159174"/>
            <a:ext cx="11659064" cy="5221288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endParaRPr lang="en-GB" sz="6000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12323-504C-BF00-B39A-0A854E9BB2A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02365"/>
      </p:ext>
    </p:extLst>
  </p:cSld>
  <p:clrMapOvr>
    <a:masterClrMapping/>
  </p:clrMapOvr>
  <p:transition spd="med" advTm="15559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CIs For Sample Variance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/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sSubSup>
                            <m:sSubSup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𝝌</m:t>
                              </m:r>
                            </m:e>
                            <m:sub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318DD6-D84B-6F46-DA22-071B505F8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2684366"/>
                <a:ext cx="16295834" cy="2219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00833-93B5-C3D5-2494-6EC6EFCDAD7C}"/>
                  </a:ext>
                </a:extLst>
              </p:cNvPr>
              <p:cNvSpPr txBox="1"/>
              <p:nvPr/>
            </p:nvSpPr>
            <p:spPr>
              <a:xfrm>
                <a:off x="7194548" y="8120352"/>
                <a:ext cx="16295834" cy="24890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p>
                            <m:sSup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A00833-93B5-C3D5-2494-6EC6EFCD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8120352"/>
                <a:ext cx="16295834" cy="2489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9CA3E-F5E3-4A21-AE0B-2493441316BF}"/>
                  </a:ext>
                </a:extLst>
              </p:cNvPr>
              <p:cNvSpPr txBox="1"/>
              <p:nvPr/>
            </p:nvSpPr>
            <p:spPr>
              <a:xfrm>
                <a:off x="7194548" y="5267514"/>
                <a:ext cx="16295834" cy="24890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den>
                          </m:f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𝝌</m:t>
                                  </m:r>
                                </m:e>
                                <m:sub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en-GB" sz="60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60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49CA3E-F5E3-4A21-AE0B-249344131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48" y="5267514"/>
                <a:ext cx="16295834" cy="2489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042899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22248686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BBE27F-1974-1DBB-0414-172F9E8089DF}"/>
              </a:ext>
            </a:extLst>
          </p:cNvPr>
          <p:cNvSpPr/>
          <p:nvPr/>
        </p:nvSpPr>
        <p:spPr>
          <a:xfrm>
            <a:off x="8133288" y="2883871"/>
            <a:ext cx="9922602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Let X be shop customers served per hour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C8C713F-6E4C-92C5-697A-D7FFFB73B04C}"/>
              </a:ext>
            </a:extLst>
          </p:cNvPr>
          <p:cNvSpPr/>
          <p:nvPr/>
        </p:nvSpPr>
        <p:spPr>
          <a:xfrm>
            <a:off x="8133287" y="5605756"/>
            <a:ext cx="992260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E(X) = 448, Var(X) = 21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ADAEB7-605C-E139-547A-D6D969E92B61}"/>
              </a:ext>
            </a:extLst>
          </p:cNvPr>
          <p:cNvSpPr/>
          <p:nvPr/>
        </p:nvSpPr>
        <p:spPr>
          <a:xfrm>
            <a:off x="8133286" y="9006414"/>
            <a:ext cx="992260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Shop will be closed if X&lt;440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661030-57B2-AE86-2210-8B2D895BCB08}"/>
              </a:ext>
            </a:extLst>
          </p:cNvPr>
          <p:cNvSpPr/>
          <p:nvPr/>
        </p:nvSpPr>
        <p:spPr>
          <a:xfrm>
            <a:off x="8133286" y="7306085"/>
            <a:ext cx="992260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Sample size n = 35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C2D2F0-6FB6-F891-D6D6-55DFC45E8923}"/>
              </a:ext>
            </a:extLst>
          </p:cNvPr>
          <p:cNvCxnSpPr/>
          <p:nvPr/>
        </p:nvCxnSpPr>
        <p:spPr>
          <a:xfrm>
            <a:off x="15546154" y="9154858"/>
            <a:ext cx="576000" cy="0"/>
          </a:xfrm>
          <a:prstGeom prst="line">
            <a:avLst/>
          </a:prstGeom>
          <a:noFill/>
          <a:ln w="476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61FFF865-0BD0-3670-995F-FF5A1CF5DE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2507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/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Agent finds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=442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blipFill>
                <a:blip r:embed="rId3"/>
                <a:stretch>
                  <a:fillRect l="-4468" t="-10695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C600D110-3773-AD8F-E558-5121BD3E2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35233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/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Agent finds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=442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blipFill>
                <a:blip r:embed="rId3"/>
                <a:stretch>
                  <a:fillRect l="-4468" t="-10695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C600D110-3773-AD8F-E558-5121BD3E2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337D935-F65A-5049-D368-08BA2DC8F807}"/>
                  </a:ext>
                </a:extLst>
              </p:cNvPr>
              <p:cNvSpPr/>
              <p:nvPr/>
            </p:nvSpPr>
            <p:spPr>
              <a:xfrm>
                <a:off x="7967032" y="4833809"/>
                <a:ext cx="791027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Agent finds 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337D935-F65A-5049-D368-08BA2DC8F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2" y="4833809"/>
                <a:ext cx="7910278" cy="1135063"/>
              </a:xfrm>
              <a:prstGeom prst="roundRect">
                <a:avLst/>
              </a:prstGeom>
              <a:blipFill>
                <a:blip r:embed="rId5"/>
                <a:stretch>
                  <a:fillRect l="-4468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171310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/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Agent finds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acc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=442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9ADAEB7-605C-E139-547A-D6D969E92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1" y="3312196"/>
                <a:ext cx="7910277" cy="1135063"/>
              </a:xfrm>
              <a:prstGeom prst="roundRect">
                <a:avLst/>
              </a:prstGeom>
              <a:blipFill>
                <a:blip r:embed="rId3"/>
                <a:stretch>
                  <a:fillRect l="-4468" t="-10695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C600D110-3773-AD8F-E558-5121BD3E23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337D935-F65A-5049-D368-08BA2DC8F807}"/>
                  </a:ext>
                </a:extLst>
              </p:cNvPr>
              <p:cNvSpPr/>
              <p:nvPr/>
            </p:nvSpPr>
            <p:spPr>
              <a:xfrm>
                <a:off x="7967032" y="4833809"/>
                <a:ext cx="791027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Agent finds 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337D935-F65A-5049-D368-08BA2DC8F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2" y="4833809"/>
                <a:ext cx="7910278" cy="1135063"/>
              </a:xfrm>
              <a:prstGeom prst="roundRect">
                <a:avLst/>
              </a:prstGeom>
              <a:blipFill>
                <a:blip r:embed="rId5"/>
                <a:stretch>
                  <a:fillRect l="-4468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43F9F66-4E12-AAF1-DB4A-9EDE230787F5}"/>
                  </a:ext>
                </a:extLst>
              </p:cNvPr>
              <p:cNvSpPr/>
              <p:nvPr/>
            </p:nvSpPr>
            <p:spPr>
              <a:xfrm>
                <a:off x="7967031" y="6355422"/>
                <a:ext cx="791027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What is 95% CI for </a:t>
                </a:r>
                <a14:m>
                  <m:oMath xmlns:m="http://schemas.openxmlformats.org/officeDocument/2006/math"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43F9F66-4E12-AAF1-DB4A-9EDE23078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031" y="6355422"/>
                <a:ext cx="7910279" cy="1135063"/>
              </a:xfrm>
              <a:prstGeom prst="roundRect">
                <a:avLst/>
              </a:prstGeom>
              <a:blipFill>
                <a:blip r:embed="rId6"/>
                <a:stretch>
                  <a:fillRect l="-4468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60086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5FA3A515-9D8D-495F-63EB-5F94049A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/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=442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850293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5FA3A515-9D8D-495F-63EB-5F94049A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/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=442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/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579438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5FA3A515-9D8D-495F-63EB-5F94049A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/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=442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/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=3.381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/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48817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5FA3A515-9D8D-495F-63EB-5F94049A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/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=442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/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=3.381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/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F3AFA-A82B-F1C4-4B2C-4D12CBFCD25F}"/>
                  </a:ext>
                </a:extLst>
              </p:cNvPr>
              <p:cNvSpPr txBox="1"/>
              <p:nvPr/>
            </p:nvSpPr>
            <p:spPr>
              <a:xfrm>
                <a:off x="7485527" y="5786611"/>
                <a:ext cx="15274637" cy="28725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𝟒𝟒𝟐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𝟑𝟖𝟏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𝟒𝟒𝟐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𝟑𝟖𝟏</m:t>
                          </m:r>
                        </m:e>
                      </m:d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  <a:p>
                <a:r>
                  <a:rPr lang="en-GB" sz="6000" b="1" dirty="0">
                    <a:solidFill>
                      <a:srgbClr val="000000"/>
                    </a:solidFill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𝟒𝟑𝟓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𝟑𝟕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𝟒𝟒𝟖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𝟔𝟑</m:t>
                          </m:r>
                        </m:e>
                      </m:d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F3AFA-A82B-F1C4-4B2C-4D12CBFCD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27" y="5786611"/>
                <a:ext cx="15274637" cy="2872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674192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Learning Objectives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8846842" y="3159173"/>
            <a:ext cx="11659064" cy="5221288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 algn="l">
              <a:buAutoNum type="arabicParenR"/>
            </a:pPr>
            <a:r>
              <a:rPr lang="en-GB" sz="6000" dirty="0">
                <a:solidFill>
                  <a:schemeClr val="bg1"/>
                </a:solidFill>
              </a:rPr>
              <a:t>Explore difference between </a:t>
            </a:r>
            <a:r>
              <a:rPr lang="en-GB" sz="6000" b="1" dirty="0">
                <a:solidFill>
                  <a:schemeClr val="bg1"/>
                </a:solidFill>
              </a:rPr>
              <a:t>estimator </a:t>
            </a:r>
            <a:r>
              <a:rPr lang="en-GB" sz="6000" dirty="0">
                <a:solidFill>
                  <a:schemeClr val="bg1"/>
                </a:solidFill>
              </a:rPr>
              <a:t>and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</a:p>
          <a:p>
            <a:pPr marL="1143000" indent="-1143000" algn="l">
              <a:buAutoNum type="arabicParenR"/>
            </a:pPr>
            <a:endParaRPr lang="en-GB" sz="6000" b="1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endParaRPr lang="en-GB" sz="6000" b="1" dirty="0">
              <a:solidFill>
                <a:schemeClr val="bg1"/>
              </a:solidFill>
            </a:endParaRPr>
          </a:p>
          <a:p>
            <a:pPr algn="l"/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12323-504C-BF00-B39A-0A854E9BB2A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769733"/>
      </p:ext>
    </p:extLst>
  </p:cSld>
  <p:clrMapOvr>
    <a:masterClrMapping/>
  </p:clrMapOvr>
  <p:transition spd="med" advTm="15559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Example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 descr="Silhouette of women carrying shopping bags&#10;&#10;Description automatically generated">
            <a:extLst>
              <a:ext uri="{FF2B5EF4-FFF2-40B4-BE49-F238E27FC236}">
                <a16:creationId xmlns:a16="http://schemas.microsoft.com/office/drawing/2014/main" id="{5FA3A515-9D8D-495F-63EB-5F94049AD6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328" y="2284431"/>
            <a:ext cx="3247672" cy="31169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/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=442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F63CC46-28DB-52CA-4B84-94718A9C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4" y="3275354"/>
                <a:ext cx="3965673" cy="113506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/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6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e>
                          </m:rad>
                        </m:den>
                      </m:f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=3.381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D9FAFEF-537C-B5F0-AE38-8822B7AF3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517" y="2707823"/>
                <a:ext cx="6711696" cy="222365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/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0.025</m:t>
                          </m:r>
                        </m:sub>
                      </m:sSub>
                      <m:r>
                        <a:rPr lang="en-GB" sz="6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F950234-27B0-ECA7-4597-3E6AC1D9A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693" y="3252120"/>
                <a:ext cx="4768818" cy="113506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F3AFA-A82B-F1C4-4B2C-4D12CBFCD25F}"/>
                  </a:ext>
                </a:extLst>
              </p:cNvPr>
              <p:cNvSpPr txBox="1"/>
              <p:nvPr/>
            </p:nvSpPr>
            <p:spPr>
              <a:xfrm>
                <a:off x="7299919" y="5562842"/>
                <a:ext cx="15274637" cy="28725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𝟒𝟒𝟐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𝟑𝟖𝟏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𝟒𝟒𝟐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𝟑𝟖𝟏</m:t>
                          </m:r>
                        </m:e>
                      </m:d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  <a:p>
                <a:r>
                  <a:rPr lang="en-GB" sz="6000" b="1" dirty="0">
                    <a:solidFill>
                      <a:srgbClr val="000000"/>
                    </a:solidFill>
                  </a:rPr>
                  <a:t>=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𝟒𝟑𝟓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𝟑𝟕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𝟒𝟒𝟖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6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𝟔𝟑</m:t>
                          </m:r>
                        </m:e>
                      </m:d>
                    </m:oMath>
                  </m:oMathPara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32F3AFA-A82B-F1C4-4B2C-4D12CBFCD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919" y="5562842"/>
                <a:ext cx="15274637" cy="2872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203ED9B-492E-B7A4-46AE-5C5CA0F1DDB6}"/>
                  </a:ext>
                </a:extLst>
              </p:cNvPr>
              <p:cNvSpPr/>
              <p:nvPr/>
            </p:nvSpPr>
            <p:spPr>
              <a:xfrm>
                <a:off x="7299918" y="9066783"/>
                <a:ext cx="1527463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b="0" dirty="0">
                    <a:solidFill>
                      <a:schemeClr val="bg1"/>
                    </a:solidFill>
                  </a:rPr>
                  <a:t>We know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=448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is contained in CI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203ED9B-492E-B7A4-46AE-5C5CA0F1D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918" y="9066783"/>
                <a:ext cx="15274637" cy="1135063"/>
              </a:xfrm>
              <a:prstGeom prst="roundRect">
                <a:avLst/>
              </a:prstGeom>
              <a:blipFill>
                <a:blip r:embed="rId8"/>
                <a:stretch>
                  <a:fillRect l="-2314" t="-10695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97553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Next Time…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11148872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Next Time…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AC3368-0E03-C1D8-2BA5-C4449312F818}"/>
              </a:ext>
            </a:extLst>
          </p:cNvPr>
          <p:cNvSpPr/>
          <p:nvPr/>
        </p:nvSpPr>
        <p:spPr>
          <a:xfrm>
            <a:off x="6711696" y="4084004"/>
            <a:ext cx="16450324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 algn="l">
              <a:buAutoNum type="arabicParenR"/>
            </a:pPr>
            <a:r>
              <a:rPr lang="en-GB" sz="6000" dirty="0">
                <a:solidFill>
                  <a:schemeClr val="bg1"/>
                </a:solidFill>
              </a:rPr>
              <a:t>How do we test hypotheses using samples?</a:t>
            </a:r>
          </a:p>
        </p:txBody>
      </p:sp>
    </p:spTree>
    <p:extLst>
      <p:ext uri="{BB962C8B-B14F-4D97-AF65-F5344CB8AC3E}">
        <p14:creationId xmlns:p14="http://schemas.microsoft.com/office/powerpoint/2010/main" val="43718501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hank You!"/>
          <p:cNvSpPr txBox="1"/>
          <p:nvPr/>
        </p:nvSpPr>
        <p:spPr>
          <a:xfrm>
            <a:off x="14238296" y="4337671"/>
            <a:ext cx="7589191" cy="1849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900">
                <a:solidFill>
                  <a:srgbClr val="FFFFFF"/>
                </a:solidFill>
              </a:defRPr>
            </a:lvl1pPr>
          </a:lstStyle>
          <a:p>
            <a:r>
              <a:t>Thank You!</a:t>
            </a:r>
          </a:p>
        </p:txBody>
      </p:sp>
      <p:sp>
        <p:nvSpPr>
          <p:cNvPr id="240" name="Letter"/>
          <p:cNvSpPr/>
          <p:nvPr/>
        </p:nvSpPr>
        <p:spPr>
          <a:xfrm>
            <a:off x="15684113" y="5949057"/>
            <a:ext cx="2549111" cy="1611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592D6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1" name="Question?"/>
          <p:cNvSpPr txBox="1"/>
          <p:nvPr/>
        </p:nvSpPr>
        <p:spPr>
          <a:xfrm>
            <a:off x="13049746" y="2663647"/>
            <a:ext cx="7817846" cy="1933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900">
                <a:solidFill>
                  <a:srgbClr val="592D67"/>
                </a:solidFill>
              </a:defRPr>
            </a:lvl1pPr>
          </a:lstStyle>
          <a:p>
            <a:r>
              <a:rPr dirty="0"/>
              <a:t>Question</a:t>
            </a:r>
            <a:r>
              <a:rPr lang="en-GB" dirty="0"/>
              <a:t>s</a:t>
            </a:r>
            <a:r>
              <a:rPr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9D1FF4-3373-B995-25D5-086879BCF49E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Learning Objectives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8846842" y="3159173"/>
            <a:ext cx="11659064" cy="5221288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143000" indent="-1143000" algn="l">
              <a:buAutoNum type="arabicParenR"/>
            </a:pPr>
            <a:r>
              <a:rPr lang="en-GB" sz="6000" dirty="0">
                <a:solidFill>
                  <a:schemeClr val="bg1"/>
                </a:solidFill>
              </a:rPr>
              <a:t>Explore difference between </a:t>
            </a:r>
            <a:r>
              <a:rPr lang="en-GB" sz="6000" b="1" dirty="0">
                <a:solidFill>
                  <a:schemeClr val="bg1"/>
                </a:solidFill>
              </a:rPr>
              <a:t>estimator </a:t>
            </a:r>
            <a:r>
              <a:rPr lang="en-GB" sz="6000" dirty="0">
                <a:solidFill>
                  <a:schemeClr val="bg1"/>
                </a:solidFill>
              </a:rPr>
              <a:t>and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  <a:endParaRPr lang="en-GB" sz="6000" dirty="0">
              <a:solidFill>
                <a:schemeClr val="bg1"/>
              </a:solidFill>
            </a:endParaRPr>
          </a:p>
          <a:p>
            <a:pPr marL="1143000" indent="-1143000" algn="l">
              <a:buAutoNum type="arabicParenR"/>
            </a:pPr>
            <a:r>
              <a:rPr lang="en-GB" sz="6000" dirty="0">
                <a:solidFill>
                  <a:schemeClr val="bg1"/>
                </a:solidFill>
              </a:rPr>
              <a:t>Generate interval estimates attached to mathematical measurement of “hope”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12323-504C-BF00-B39A-0A854E9BB2A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814461"/>
      </p:ext>
    </p:extLst>
  </p:cSld>
  <p:clrMapOvr>
    <a:masterClrMapping/>
  </p:clrMapOvr>
  <p:transition spd="med" advTm="15559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ection Title"/>
          <p:cNvSpPr txBox="1">
            <a:spLocks noGrp="1"/>
          </p:cNvSpPr>
          <p:nvPr>
            <p:ph type="title"/>
          </p:nvPr>
        </p:nvSpPr>
        <p:spPr>
          <a:xfrm>
            <a:off x="1924955" y="1039586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1) Estimators And Estimates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59111-0629-E7AF-826A-555775B1567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 advTm="1629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230351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31192159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/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Don’t know our sample mean before we see sample, so it’s an RV,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blipFill>
                <a:blip r:embed="rId3"/>
                <a:stretch>
                  <a:fillRect l="-2931" t="-384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369452384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84174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/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Don’t know our sample mean before we see sample, so it’s an RV,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blipFill>
                <a:blip r:embed="rId3"/>
                <a:stretch>
                  <a:fillRect l="-2931" t="-384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7BD289-325C-F401-6C80-17659608A56C}"/>
              </a:ext>
            </a:extLst>
          </p:cNvPr>
          <p:cNvSpPr/>
          <p:nvPr/>
        </p:nvSpPr>
        <p:spPr>
          <a:xfrm>
            <a:off x="8072775" y="8437958"/>
            <a:ext cx="6536841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  <a:r>
              <a:rPr lang="en-GB" sz="6000" dirty="0">
                <a:solidFill>
                  <a:schemeClr val="bg1"/>
                </a:solidFill>
              </a:rPr>
              <a:t> is a </a:t>
            </a:r>
            <a:r>
              <a:rPr lang="en-GB" sz="6000" b="1" dirty="0">
                <a:solidFill>
                  <a:schemeClr val="bg1"/>
                </a:solidFill>
              </a:rPr>
              <a:t>realisation</a:t>
            </a:r>
            <a:r>
              <a:rPr lang="en-GB" sz="6000" dirty="0">
                <a:solidFill>
                  <a:schemeClr val="bg1"/>
                </a:solidFill>
              </a:rPr>
              <a:t> of an estimator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86271085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/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Our estimate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blipFill>
                <a:blip r:embed="rId3"/>
                <a:stretch>
                  <a:fillRect l="-4047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/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Don’t know our sample mean before we see sample, so it’s an RV,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blipFill>
                <a:blip r:embed="rId4"/>
                <a:stretch>
                  <a:fillRect l="-2931" t="-384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7BD289-325C-F401-6C80-17659608A56C}"/>
              </a:ext>
            </a:extLst>
          </p:cNvPr>
          <p:cNvSpPr/>
          <p:nvPr/>
        </p:nvSpPr>
        <p:spPr>
          <a:xfrm>
            <a:off x="8072775" y="8437958"/>
            <a:ext cx="6536841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  <a:r>
              <a:rPr lang="en-GB" sz="6000" dirty="0">
                <a:solidFill>
                  <a:schemeClr val="bg1"/>
                </a:solidFill>
              </a:rPr>
              <a:t> is a </a:t>
            </a:r>
            <a:r>
              <a:rPr lang="en-GB" sz="6000" b="1" dirty="0">
                <a:solidFill>
                  <a:schemeClr val="bg1"/>
                </a:solidFill>
              </a:rPr>
              <a:t>realisation</a:t>
            </a:r>
            <a:r>
              <a:rPr lang="en-GB" sz="6000" dirty="0">
                <a:solidFill>
                  <a:schemeClr val="bg1"/>
                </a:solidFill>
              </a:rPr>
              <a:t> of an estimator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36389083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/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Our estimate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blipFill>
                <a:blip r:embed="rId3"/>
                <a:stretch>
                  <a:fillRect l="-4047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/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Don’t know our sample mean before we see sample, so it’s an RV,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blipFill>
                <a:blip r:embed="rId4"/>
                <a:stretch>
                  <a:fillRect l="-2931" t="-384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490601-9420-9220-C611-5566F91FEFC9}"/>
              </a:ext>
            </a:extLst>
          </p:cNvPr>
          <p:cNvSpPr/>
          <p:nvPr/>
        </p:nvSpPr>
        <p:spPr>
          <a:xfrm>
            <a:off x="16181657" y="2494916"/>
            <a:ext cx="551456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Estimators are </a:t>
            </a:r>
            <a:r>
              <a:rPr lang="en-GB" sz="6000" b="1" dirty="0">
                <a:solidFill>
                  <a:schemeClr val="bg1"/>
                </a:solidFill>
              </a:rPr>
              <a:t>processes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7BD289-325C-F401-6C80-17659608A56C}"/>
              </a:ext>
            </a:extLst>
          </p:cNvPr>
          <p:cNvSpPr/>
          <p:nvPr/>
        </p:nvSpPr>
        <p:spPr>
          <a:xfrm>
            <a:off x="8072775" y="8437958"/>
            <a:ext cx="6536841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  <a:r>
              <a:rPr lang="en-GB" sz="6000" dirty="0">
                <a:solidFill>
                  <a:schemeClr val="bg1"/>
                </a:solidFill>
              </a:rPr>
              <a:t> is a </a:t>
            </a:r>
            <a:r>
              <a:rPr lang="en-GB" sz="6000" b="1" dirty="0">
                <a:solidFill>
                  <a:schemeClr val="bg1"/>
                </a:solidFill>
              </a:rPr>
              <a:t>realisation</a:t>
            </a:r>
            <a:r>
              <a:rPr lang="en-GB" sz="6000" dirty="0">
                <a:solidFill>
                  <a:schemeClr val="bg1"/>
                </a:solidFill>
              </a:rPr>
              <a:t> of an estimator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</p:spTree>
    <p:extLst>
      <p:ext uri="{BB962C8B-B14F-4D97-AF65-F5344CB8AC3E}">
        <p14:creationId xmlns:p14="http://schemas.microsoft.com/office/powerpoint/2010/main" val="85030485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Estimators And Estimates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/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Our estimate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6503450-0946-8E3E-12B7-A6373B22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2" y="11920257"/>
                <a:ext cx="8739711" cy="1135063"/>
              </a:xfrm>
              <a:prstGeom prst="roundRect">
                <a:avLst/>
              </a:prstGeom>
              <a:blipFill>
                <a:blip r:embed="rId3"/>
                <a:stretch>
                  <a:fillRect l="-4047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/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Don’t know our sample mean before we see sample, so it’s an RV,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48447B4A-E6E6-6FE0-E052-6BA46E3CF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4955659"/>
                <a:ext cx="8739712" cy="3178175"/>
              </a:xfrm>
              <a:prstGeom prst="roundRect">
                <a:avLst/>
              </a:prstGeom>
              <a:blipFill>
                <a:blip r:embed="rId4"/>
                <a:stretch>
                  <a:fillRect l="-2931" t="-384" b="-767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490601-9420-9220-C611-5566F91FEFC9}"/>
              </a:ext>
            </a:extLst>
          </p:cNvPr>
          <p:cNvSpPr/>
          <p:nvPr/>
        </p:nvSpPr>
        <p:spPr>
          <a:xfrm>
            <a:off x="16181657" y="2494916"/>
            <a:ext cx="551456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Estimators are </a:t>
            </a:r>
            <a:r>
              <a:rPr lang="en-GB" sz="6000" b="1" dirty="0">
                <a:solidFill>
                  <a:schemeClr val="bg1"/>
                </a:solidFill>
              </a:rPr>
              <a:t>processes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7BD289-325C-F401-6C80-17659608A56C}"/>
              </a:ext>
            </a:extLst>
          </p:cNvPr>
          <p:cNvSpPr/>
          <p:nvPr/>
        </p:nvSpPr>
        <p:spPr>
          <a:xfrm>
            <a:off x="8072775" y="8437958"/>
            <a:ext cx="6536841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estimate</a:t>
            </a:r>
            <a:r>
              <a:rPr lang="en-GB" sz="6000" dirty="0">
                <a:solidFill>
                  <a:schemeClr val="bg1"/>
                </a:solidFill>
              </a:rPr>
              <a:t> is a </a:t>
            </a:r>
            <a:r>
              <a:rPr lang="en-GB" sz="6000" b="1" dirty="0">
                <a:solidFill>
                  <a:schemeClr val="bg1"/>
                </a:solidFill>
              </a:rPr>
              <a:t>realisation</a:t>
            </a:r>
            <a:r>
              <a:rPr lang="en-GB" sz="6000" dirty="0">
                <a:solidFill>
                  <a:schemeClr val="bg1"/>
                </a:solidFill>
              </a:rPr>
              <a:t> of an estimator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737D381-C90A-AAC2-2603-2C6862BDAA4A}"/>
              </a:ext>
            </a:extLst>
          </p:cNvPr>
          <p:cNvSpPr/>
          <p:nvPr/>
        </p:nvSpPr>
        <p:spPr>
          <a:xfrm>
            <a:off x="8072776" y="2494916"/>
            <a:ext cx="6536841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</a:t>
            </a:r>
            <a:r>
              <a:rPr lang="en-GB" sz="6000" b="1" dirty="0">
                <a:solidFill>
                  <a:schemeClr val="bg1"/>
                </a:solidFill>
              </a:rPr>
              <a:t>estimator</a:t>
            </a:r>
            <a:r>
              <a:rPr lang="en-GB" sz="6000" dirty="0">
                <a:solidFill>
                  <a:schemeClr val="bg1"/>
                </a:solidFill>
              </a:rPr>
              <a:t> is a random variable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9048A6D-901E-5099-FCBF-1850CECC1E84}"/>
              </a:ext>
            </a:extLst>
          </p:cNvPr>
          <p:cNvSpPr/>
          <p:nvPr/>
        </p:nvSpPr>
        <p:spPr>
          <a:xfrm>
            <a:off x="16181658" y="8437957"/>
            <a:ext cx="5514561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Estimates are </a:t>
            </a:r>
            <a:r>
              <a:rPr lang="en-GB" sz="6000" b="1" dirty="0">
                <a:solidFill>
                  <a:schemeClr val="bg1"/>
                </a:solidFill>
              </a:rPr>
              <a:t>results</a:t>
            </a:r>
            <a:r>
              <a:rPr lang="en-GB" sz="6000" dirty="0">
                <a:solidFill>
                  <a:schemeClr val="bg1"/>
                </a:solidFill>
              </a:rPr>
              <a:t> of processes</a:t>
            </a:r>
          </a:p>
        </p:txBody>
      </p:sp>
    </p:spTree>
    <p:extLst>
      <p:ext uri="{BB962C8B-B14F-4D97-AF65-F5344CB8AC3E}">
        <p14:creationId xmlns:p14="http://schemas.microsoft.com/office/powerpoint/2010/main" val="24332163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Key Question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347501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Key Question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623390" y="2971721"/>
            <a:ext cx="1292982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How far from the parameter value is an estimate likely to be?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3183379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Key Question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623390" y="2971721"/>
            <a:ext cx="1292982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How far from the parameter value is an estimate likely to be?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585F9B-FEC6-9EC4-4450-35B3B9B598F5}"/>
              </a:ext>
            </a:extLst>
          </p:cNvPr>
          <p:cNvSpPr/>
          <p:nvPr/>
        </p:nvSpPr>
        <p:spPr>
          <a:xfrm>
            <a:off x="7623390" y="5868825"/>
            <a:ext cx="1292982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is the </a:t>
            </a:r>
            <a:r>
              <a:rPr lang="en-GB" sz="6000" b="1" dirty="0">
                <a:solidFill>
                  <a:schemeClr val="bg1"/>
                </a:solidFill>
              </a:rPr>
              <a:t>variance</a:t>
            </a:r>
            <a:r>
              <a:rPr lang="en-GB" sz="6000" dirty="0">
                <a:solidFill>
                  <a:schemeClr val="bg1"/>
                </a:solidFill>
              </a:rPr>
              <a:t> of the sampling distribution of the estimator?</a:t>
            </a:r>
          </a:p>
        </p:txBody>
      </p:sp>
    </p:spTree>
    <p:extLst>
      <p:ext uri="{BB962C8B-B14F-4D97-AF65-F5344CB8AC3E}">
        <p14:creationId xmlns:p14="http://schemas.microsoft.com/office/powerpoint/2010/main" val="187794406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Key Question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623390" y="2971721"/>
            <a:ext cx="1292982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How far from the parameter value is an estimate likely to be?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8585F9B-FEC6-9EC4-4450-35B3B9B598F5}"/>
              </a:ext>
            </a:extLst>
          </p:cNvPr>
          <p:cNvSpPr/>
          <p:nvPr/>
        </p:nvSpPr>
        <p:spPr>
          <a:xfrm>
            <a:off x="7623390" y="5868825"/>
            <a:ext cx="12929827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is the </a:t>
            </a:r>
            <a:r>
              <a:rPr lang="en-GB" sz="6000" b="1" dirty="0">
                <a:solidFill>
                  <a:schemeClr val="bg1"/>
                </a:solidFill>
              </a:rPr>
              <a:t>variance</a:t>
            </a:r>
            <a:r>
              <a:rPr lang="en-GB" sz="6000" dirty="0">
                <a:solidFill>
                  <a:schemeClr val="bg1"/>
                </a:solidFill>
              </a:rPr>
              <a:t> of the sampling distribution of the estimator?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21D82B-2317-02A5-CA1D-CA1A2D83DBCF}"/>
              </a:ext>
            </a:extLst>
          </p:cNvPr>
          <p:cNvSpPr/>
          <p:nvPr/>
        </p:nvSpPr>
        <p:spPr>
          <a:xfrm>
            <a:off x="7623390" y="8765929"/>
            <a:ext cx="1292982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Is our process affected by </a:t>
            </a:r>
            <a:r>
              <a:rPr lang="en-GB" sz="6000" b="1" dirty="0">
                <a:solidFill>
                  <a:schemeClr val="bg1"/>
                </a:solidFill>
              </a:rPr>
              <a:t>bias</a:t>
            </a:r>
            <a:r>
              <a:rPr lang="en-GB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19529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7142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7C04CD-A3E7-736E-DD97-5DE628513DC1}"/>
              </a:ext>
            </a:extLst>
          </p:cNvPr>
          <p:cNvSpPr/>
          <p:nvPr/>
        </p:nvSpPr>
        <p:spPr>
          <a:xfrm>
            <a:off x="7003475" y="2748540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unbiased</a:t>
            </a:r>
            <a:r>
              <a:rPr lang="en-GB" sz="6000" dirty="0">
                <a:solidFill>
                  <a:schemeClr val="bg1"/>
                </a:solidFill>
              </a:rPr>
              <a:t> if its expected value equals the value it estimates</a:t>
            </a:r>
          </a:p>
        </p:txBody>
      </p:sp>
    </p:spTree>
    <p:extLst>
      <p:ext uri="{BB962C8B-B14F-4D97-AF65-F5344CB8AC3E}">
        <p14:creationId xmlns:p14="http://schemas.microsoft.com/office/powerpoint/2010/main" val="36788771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0751C-BA14-4442-CB8C-BEC38F0C8DCB}"/>
              </a:ext>
            </a:extLst>
          </p:cNvPr>
          <p:cNvSpPr/>
          <p:nvPr/>
        </p:nvSpPr>
        <p:spPr>
          <a:xfrm>
            <a:off x="8090168" y="2425832"/>
            <a:ext cx="12804843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Much of statistics involves finding </a:t>
            </a:r>
            <a:r>
              <a:rPr lang="en-GB" sz="6000" b="1" dirty="0">
                <a:solidFill>
                  <a:schemeClr val="bg1"/>
                </a:solidFill>
              </a:rPr>
              <a:t>estimates</a:t>
            </a:r>
            <a:r>
              <a:rPr lang="en-GB" sz="6000" dirty="0">
                <a:solidFill>
                  <a:schemeClr val="bg1"/>
                </a:solidFill>
              </a:rPr>
              <a:t> for population </a:t>
            </a:r>
            <a:r>
              <a:rPr lang="en-GB" sz="6000" b="1" dirty="0">
                <a:solidFill>
                  <a:schemeClr val="bg1"/>
                </a:solidFill>
              </a:rPr>
              <a:t>parameter</a:t>
            </a:r>
            <a:r>
              <a:rPr lang="en-GB" sz="6000" dirty="0">
                <a:solidFill>
                  <a:schemeClr val="bg1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266298176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003475" y="2748540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unbiased</a:t>
            </a:r>
            <a:r>
              <a:rPr lang="en-GB" sz="6000" dirty="0">
                <a:solidFill>
                  <a:schemeClr val="bg1"/>
                </a:solidFill>
              </a:rPr>
              <a:t> if its expected value equals the value it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/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9127B2-8083-7A08-CE7A-C9FE60B67B60}"/>
              </a:ext>
            </a:extLst>
          </p:cNvPr>
          <p:cNvSpPr txBox="1"/>
          <p:nvPr/>
        </p:nvSpPr>
        <p:spPr>
          <a:xfrm>
            <a:off x="14290965" y="5231775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</p:spTree>
    <p:extLst>
      <p:ext uri="{BB962C8B-B14F-4D97-AF65-F5344CB8AC3E}">
        <p14:creationId xmlns:p14="http://schemas.microsoft.com/office/powerpoint/2010/main" val="5545265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003475" y="2748540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unbiased</a:t>
            </a:r>
            <a:r>
              <a:rPr lang="en-GB" sz="6000" dirty="0">
                <a:solidFill>
                  <a:schemeClr val="bg1"/>
                </a:solidFill>
              </a:rPr>
              <a:t> if its expected value equals the value it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/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9127B2-8083-7A08-CE7A-C9FE60B67B60}"/>
              </a:ext>
            </a:extLst>
          </p:cNvPr>
          <p:cNvSpPr txBox="1"/>
          <p:nvPr/>
        </p:nvSpPr>
        <p:spPr>
          <a:xfrm>
            <a:off x="14290965" y="5231775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/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493655-516F-2492-20EB-63FB392D338B}"/>
              </a:ext>
            </a:extLst>
          </p:cNvPr>
          <p:cNvSpPr txBox="1"/>
          <p:nvPr/>
        </p:nvSpPr>
        <p:spPr>
          <a:xfrm>
            <a:off x="14290965" y="6953610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</p:spTree>
    <p:extLst>
      <p:ext uri="{BB962C8B-B14F-4D97-AF65-F5344CB8AC3E}">
        <p14:creationId xmlns:p14="http://schemas.microsoft.com/office/powerpoint/2010/main" val="30403179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003475" y="2748540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unbiased</a:t>
            </a:r>
            <a:r>
              <a:rPr lang="en-GB" sz="6000" dirty="0">
                <a:solidFill>
                  <a:schemeClr val="bg1"/>
                </a:solidFill>
              </a:rPr>
              <a:t> if its expected value equals the value it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/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9127B2-8083-7A08-CE7A-C9FE60B67B60}"/>
              </a:ext>
            </a:extLst>
          </p:cNvPr>
          <p:cNvSpPr txBox="1"/>
          <p:nvPr/>
        </p:nvSpPr>
        <p:spPr>
          <a:xfrm>
            <a:off x="14290965" y="5231775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/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493655-516F-2492-20EB-63FB392D338B}"/>
              </a:ext>
            </a:extLst>
          </p:cNvPr>
          <p:cNvSpPr txBox="1"/>
          <p:nvPr/>
        </p:nvSpPr>
        <p:spPr>
          <a:xfrm>
            <a:off x="14290965" y="6953610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963DBC-DF5C-CAC9-09EC-9E17A09BB6B6}"/>
              </a:ext>
            </a:extLst>
          </p:cNvPr>
          <p:cNvSpPr/>
          <p:nvPr/>
        </p:nvSpPr>
        <p:spPr>
          <a:xfrm>
            <a:off x="7003475" y="8645207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biased</a:t>
            </a:r>
            <a:r>
              <a:rPr lang="en-GB" sz="6000" dirty="0">
                <a:solidFill>
                  <a:schemeClr val="bg1"/>
                </a:solidFill>
              </a:rPr>
              <a:t> if its expected value </a:t>
            </a:r>
            <a:r>
              <a:rPr lang="en-GB" sz="6000" b="1" dirty="0">
                <a:solidFill>
                  <a:schemeClr val="bg1"/>
                </a:solidFill>
              </a:rPr>
              <a:t>doesn’t </a:t>
            </a:r>
            <a:r>
              <a:rPr lang="en-GB" sz="6000" dirty="0">
                <a:solidFill>
                  <a:schemeClr val="bg1"/>
                </a:solidFill>
              </a:rPr>
              <a:t>equal the value it estimates</a:t>
            </a:r>
          </a:p>
        </p:txBody>
      </p:sp>
    </p:spTree>
    <p:extLst>
      <p:ext uri="{BB962C8B-B14F-4D97-AF65-F5344CB8AC3E}">
        <p14:creationId xmlns:p14="http://schemas.microsoft.com/office/powerpoint/2010/main" val="147577407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(Informal Definition)</a:t>
            </a:r>
            <a:endParaRPr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2630F9-A3CA-E84D-A7F3-D3E0D5A96350}"/>
              </a:ext>
            </a:extLst>
          </p:cNvPr>
          <p:cNvSpPr/>
          <p:nvPr/>
        </p:nvSpPr>
        <p:spPr>
          <a:xfrm>
            <a:off x="7003475" y="2748540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unbiased</a:t>
            </a:r>
            <a:r>
              <a:rPr lang="en-GB" sz="6000" dirty="0">
                <a:solidFill>
                  <a:schemeClr val="bg1"/>
                </a:solidFill>
              </a:rPr>
              <a:t> if its expected value equals the value it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/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ED43-3DC2-3583-1EA3-A91CB525D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9847" y="5231775"/>
                <a:ext cx="420603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A9127B2-8083-7A08-CE7A-C9FE60B67B60}"/>
              </a:ext>
            </a:extLst>
          </p:cNvPr>
          <p:cNvSpPr txBox="1"/>
          <p:nvPr/>
        </p:nvSpPr>
        <p:spPr>
          <a:xfrm>
            <a:off x="14290965" y="5231775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/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p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8AE276-8F17-1B6F-511B-5BC1F847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307" y="6953610"/>
                <a:ext cx="4901118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493655-516F-2492-20EB-63FB392D338B}"/>
              </a:ext>
            </a:extLst>
          </p:cNvPr>
          <p:cNvSpPr txBox="1"/>
          <p:nvPr/>
        </p:nvSpPr>
        <p:spPr>
          <a:xfrm>
            <a:off x="14290965" y="6953610"/>
            <a:ext cx="716972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Unbiased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963DBC-DF5C-CAC9-09EC-9E17A09BB6B6}"/>
              </a:ext>
            </a:extLst>
          </p:cNvPr>
          <p:cNvSpPr/>
          <p:nvPr/>
        </p:nvSpPr>
        <p:spPr>
          <a:xfrm>
            <a:off x="7003475" y="8645207"/>
            <a:ext cx="1467196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An estimator is </a:t>
            </a:r>
            <a:r>
              <a:rPr lang="en-GB" sz="6000" b="1" dirty="0">
                <a:solidFill>
                  <a:schemeClr val="bg1"/>
                </a:solidFill>
              </a:rPr>
              <a:t>biased</a:t>
            </a:r>
            <a:r>
              <a:rPr lang="en-GB" sz="6000" dirty="0">
                <a:solidFill>
                  <a:schemeClr val="bg1"/>
                </a:solidFill>
              </a:rPr>
              <a:t> if its expected value </a:t>
            </a:r>
            <a:r>
              <a:rPr lang="en-GB" sz="6000" b="1" dirty="0">
                <a:solidFill>
                  <a:schemeClr val="bg1"/>
                </a:solidFill>
              </a:rPr>
              <a:t>doesn’t </a:t>
            </a:r>
            <a:r>
              <a:rPr lang="en-GB" sz="6000" dirty="0">
                <a:solidFill>
                  <a:schemeClr val="bg1"/>
                </a:solidFill>
              </a:rPr>
              <a:t>equal the value it estimates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8BF236-9644-5250-B48A-568274C6EC72}"/>
              </a:ext>
            </a:extLst>
          </p:cNvPr>
          <p:cNvSpPr/>
          <p:nvPr/>
        </p:nvSpPr>
        <p:spPr>
          <a:xfrm>
            <a:off x="8291947" y="11140232"/>
            <a:ext cx="11998035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Bias = Expected estimator value </a:t>
            </a:r>
          </a:p>
          <a:p>
            <a:pPr algn="l"/>
            <a:r>
              <a:rPr lang="en-GB" sz="6000" dirty="0">
                <a:solidFill>
                  <a:schemeClr val="bg1"/>
                </a:solidFill>
              </a:rPr>
              <a:t>        – true 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24140968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841102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3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78099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/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6000" dirty="0">
                    <a:solidFill>
                      <a:schemeClr val="bg1"/>
                    </a:solidFill>
                  </a:rPr>
                  <a:t>might be e.g.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blipFill>
                <a:blip r:embed="rId3"/>
                <a:stretch>
                  <a:fillRect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4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45027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/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estimator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we’re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blipFill>
                <a:blip r:embed="rId3"/>
                <a:stretch>
                  <a:fillRect l="-3086" t="-7254" b="-295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/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6000" dirty="0">
                    <a:solidFill>
                      <a:schemeClr val="bg1"/>
                    </a:solidFill>
                  </a:rPr>
                  <a:t>might be e.g.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blipFill>
                <a:blip r:embed="rId4"/>
                <a:stretch>
                  <a:fillRect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5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68487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/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estimator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we’re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blipFill>
                <a:blip r:embed="rId3"/>
                <a:stretch>
                  <a:fillRect l="-3086" t="-7254" b="-295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/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6000" dirty="0">
                    <a:solidFill>
                      <a:schemeClr val="bg1"/>
                    </a:solidFill>
                  </a:rPr>
                  <a:t>might be e.g.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blipFill>
                <a:blip r:embed="rId4"/>
                <a:stretch>
                  <a:fillRect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5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/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set of values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can take 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parameter space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blipFill>
                <a:blip r:embed="rId6"/>
                <a:stretch>
                  <a:fillRect l="-2653" t="-3116" r="-3519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84859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/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estimator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we’re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blipFill>
                <a:blip r:embed="rId3"/>
                <a:stretch>
                  <a:fillRect l="-3086" t="-7254" b="-295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/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6000" dirty="0">
                    <a:solidFill>
                      <a:schemeClr val="bg1"/>
                    </a:solidFill>
                  </a:rPr>
                  <a:t>might be e.g.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blipFill>
                <a:blip r:embed="rId4"/>
                <a:stretch>
                  <a:fillRect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5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/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set of values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can take 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parameter space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blipFill>
                <a:blip r:embed="rId6"/>
                <a:stretch>
                  <a:fillRect l="-2653" t="-3116" r="-3519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97929B-8497-1222-156E-CFB731D51969}"/>
                  </a:ext>
                </a:extLst>
              </p:cNvPr>
              <p:cNvSpPr/>
              <p:nvPr/>
            </p:nvSpPr>
            <p:spPr>
              <a:xfrm>
                <a:off x="7696194" y="889607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normal RV,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the real line 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97929B-8497-1222-156E-CFB731D5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4" y="8896076"/>
                <a:ext cx="11256819" cy="2156619"/>
              </a:xfrm>
              <a:prstGeom prst="roundRect">
                <a:avLst/>
              </a:prstGeom>
              <a:blipFill>
                <a:blip r:embed="rId7"/>
                <a:stretch>
                  <a:fillRect l="-2653" t="-3107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927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C4C8FF-1A31-E325-7FDC-1635B26F21BE}"/>
              </a:ext>
            </a:extLst>
          </p:cNvPr>
          <p:cNvSpPr/>
          <p:nvPr/>
        </p:nvSpPr>
        <p:spPr>
          <a:xfrm>
            <a:off x="7467600" y="6107358"/>
            <a:ext cx="185149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E.g.: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0751C-BA14-4442-CB8C-BEC38F0C8DCB}"/>
              </a:ext>
            </a:extLst>
          </p:cNvPr>
          <p:cNvSpPr/>
          <p:nvPr/>
        </p:nvSpPr>
        <p:spPr>
          <a:xfrm>
            <a:off x="8090168" y="2425832"/>
            <a:ext cx="12804843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Much of statistics involves finding </a:t>
            </a:r>
            <a:r>
              <a:rPr lang="en-GB" sz="6000" b="1" dirty="0">
                <a:solidFill>
                  <a:schemeClr val="bg1"/>
                </a:solidFill>
              </a:rPr>
              <a:t>estimates</a:t>
            </a:r>
            <a:r>
              <a:rPr lang="en-GB" sz="6000" dirty="0">
                <a:solidFill>
                  <a:schemeClr val="bg1"/>
                </a:solidFill>
              </a:rPr>
              <a:t> for population </a:t>
            </a:r>
            <a:r>
              <a:rPr lang="en-GB" sz="6000" b="1" dirty="0">
                <a:solidFill>
                  <a:schemeClr val="bg1"/>
                </a:solidFill>
              </a:rPr>
              <a:t>parameter</a:t>
            </a:r>
            <a:r>
              <a:rPr lang="en-GB" sz="6000" dirty="0">
                <a:solidFill>
                  <a:schemeClr val="bg1"/>
                </a:solidFill>
              </a:rPr>
              <a:t>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995981"/>
                  </p:ext>
                </p:extLst>
              </p:nvPr>
            </p:nvGraphicFramePr>
            <p:xfrm>
              <a:off x="10163780" y="6379151"/>
              <a:ext cx="8657618" cy="402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443242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9995981"/>
                  </p:ext>
                </p:extLst>
              </p:nvPr>
            </p:nvGraphicFramePr>
            <p:xfrm>
              <a:off x="10163780" y="6379151"/>
              <a:ext cx="8657618" cy="402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117470" r="-1002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117470" r="-42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7068667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849694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560182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New Notation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/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estimator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we’re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90855A8-1956-565A-CFF4-6B4E33585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6" y="5179543"/>
                <a:ext cx="11256819" cy="1179756"/>
              </a:xfrm>
              <a:prstGeom prst="roundRect">
                <a:avLst/>
              </a:prstGeom>
              <a:blipFill>
                <a:blip r:embed="rId3"/>
                <a:stretch>
                  <a:fillRect l="-3086" t="-7254" b="-2953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/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 </a:t>
                </a:r>
                <a:r>
                  <a:rPr lang="en-GB" sz="6000" dirty="0">
                    <a:solidFill>
                      <a:schemeClr val="bg1"/>
                    </a:solidFill>
                  </a:rPr>
                  <a:t>might be e.g.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A8A6D09-2402-C04D-A6F9-0F47EA06D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7" y="3840723"/>
                <a:ext cx="11256819" cy="1135063"/>
              </a:xfrm>
              <a:prstGeom prst="roundRect">
                <a:avLst/>
              </a:prstGeom>
              <a:blipFill>
                <a:blip r:embed="rId4"/>
                <a:stretch>
                  <a:fillRect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/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parameter of interest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C4ECF8C6-6CD0-8230-96F4-5DADD0343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9" y="2501903"/>
                <a:ext cx="11256819" cy="1135063"/>
              </a:xfrm>
              <a:prstGeom prst="roundRect">
                <a:avLst/>
              </a:prstGeom>
              <a:blipFill>
                <a:blip r:embed="rId5"/>
                <a:stretch>
                  <a:fillRect l="-3140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/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set of values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can take 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parameter space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8BB7D7E-3B33-7A1E-A681-1B943B8CF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5" y="6563056"/>
                <a:ext cx="11256819" cy="2156619"/>
              </a:xfrm>
              <a:prstGeom prst="roundRect">
                <a:avLst/>
              </a:prstGeom>
              <a:blipFill>
                <a:blip r:embed="rId6"/>
                <a:stretch>
                  <a:fillRect l="-2653" t="-3116" r="-3519" b="-138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97929B-8497-1222-156E-CFB731D51969}"/>
                  </a:ext>
                </a:extLst>
              </p:cNvPr>
              <p:cNvSpPr/>
              <p:nvPr/>
            </p:nvSpPr>
            <p:spPr>
              <a:xfrm>
                <a:off x="7696194" y="889607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normal RV,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the real line 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397929B-8497-1222-156E-CFB731D51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4" y="8896076"/>
                <a:ext cx="11256819" cy="2156619"/>
              </a:xfrm>
              <a:prstGeom prst="roundRect">
                <a:avLst/>
              </a:prstGeom>
              <a:blipFill>
                <a:blip r:embed="rId7"/>
                <a:stretch>
                  <a:fillRect l="-2653" t="-3107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A2D0ECD-962A-2EDA-98BA-FE89E380614A}"/>
                  </a:ext>
                </a:extLst>
              </p:cNvPr>
              <p:cNvSpPr/>
              <p:nvPr/>
            </p:nvSpPr>
            <p:spPr>
              <a:xfrm>
                <a:off x="7696195" y="11229096"/>
                <a:ext cx="112568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normal RV,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the +</a:t>
                </a:r>
                <a:r>
                  <a:rPr lang="en-GB" sz="6000" dirty="0" err="1">
                    <a:solidFill>
                      <a:schemeClr val="bg1"/>
                    </a:solidFill>
                  </a:rPr>
                  <a:t>ve</a:t>
                </a:r>
                <a:r>
                  <a:rPr lang="en-GB" sz="6000" dirty="0">
                    <a:solidFill>
                      <a:schemeClr val="bg1"/>
                    </a:solidFill>
                  </a:rPr>
                  <a:t> real line 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A2D0ECD-962A-2EDA-98BA-FE89E3806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195" y="11229096"/>
                <a:ext cx="11256819" cy="2156619"/>
              </a:xfrm>
              <a:prstGeom prst="roundRect">
                <a:avLst/>
              </a:prstGeom>
              <a:blipFill>
                <a:blip r:embed="rId8"/>
                <a:stretch>
                  <a:fillRect l="-2653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1239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7273239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149607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𝐁𝐢𝐚𝐬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98664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𝐁𝐢𝐚𝐬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/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</a:t>
                </a:r>
                <a:r>
                  <a:rPr lang="en-GB" sz="7200" b="1" dirty="0">
                    <a:solidFill>
                      <a:schemeClr val="bg1"/>
                    </a:solidFill>
                  </a:rPr>
                  <a:t>unbiased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blipFill>
                <a:blip r:embed="rId5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91230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𝐁𝐢𝐚𝐬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5E2AB7-6334-F917-8688-C15C70DC0AE0}"/>
              </a:ext>
            </a:extLst>
          </p:cNvPr>
          <p:cNvSpPr/>
          <p:nvPr/>
        </p:nvSpPr>
        <p:spPr>
          <a:xfrm>
            <a:off x="7893549" y="7892683"/>
            <a:ext cx="11953084" cy="1339374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Bias is a </a:t>
            </a:r>
            <a:r>
              <a:rPr lang="en-GB" sz="7200" b="1" dirty="0">
                <a:solidFill>
                  <a:schemeClr val="bg1"/>
                </a:solidFill>
              </a:rPr>
              <a:t>structural</a:t>
            </a:r>
            <a:r>
              <a:rPr lang="en-GB" sz="7200" dirty="0">
                <a:solidFill>
                  <a:schemeClr val="bg1"/>
                </a:solidFill>
              </a:rPr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/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</a:t>
                </a:r>
                <a:r>
                  <a:rPr lang="en-GB" sz="7200" b="1" dirty="0">
                    <a:solidFill>
                      <a:schemeClr val="bg1"/>
                    </a:solidFill>
                  </a:rPr>
                  <a:t>unbiased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blipFill>
                <a:blip r:embed="rId5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64871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𝐁𝐢𝐚𝐬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5E2AB7-6334-F917-8688-C15C70DC0AE0}"/>
              </a:ext>
            </a:extLst>
          </p:cNvPr>
          <p:cNvSpPr/>
          <p:nvPr/>
        </p:nvSpPr>
        <p:spPr>
          <a:xfrm>
            <a:off x="7893549" y="7892683"/>
            <a:ext cx="11953084" cy="1339374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Bias is a </a:t>
            </a:r>
            <a:r>
              <a:rPr lang="en-GB" sz="7200" b="1" dirty="0">
                <a:solidFill>
                  <a:schemeClr val="bg1"/>
                </a:solidFill>
              </a:rPr>
              <a:t>structural</a:t>
            </a:r>
            <a:r>
              <a:rPr lang="en-GB" sz="7200" dirty="0">
                <a:solidFill>
                  <a:schemeClr val="bg1"/>
                </a:solidFill>
              </a:rPr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/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</a:t>
                </a:r>
                <a:r>
                  <a:rPr lang="en-GB" sz="7200" b="1" dirty="0">
                    <a:solidFill>
                      <a:schemeClr val="bg1"/>
                    </a:solidFill>
                  </a:rPr>
                  <a:t>unbiased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blipFill>
                <a:blip r:embed="rId5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E81148-ACDB-7BBA-3970-D800795C2477}"/>
              </a:ext>
            </a:extLst>
          </p:cNvPr>
          <p:cNvSpPr/>
          <p:nvPr/>
        </p:nvSpPr>
        <p:spPr>
          <a:xfrm>
            <a:off x="7893549" y="9588501"/>
            <a:ext cx="11953084" cy="2565241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Positive bias – estimator prone to </a:t>
            </a:r>
            <a:r>
              <a:rPr lang="en-GB" sz="7200" b="1" dirty="0">
                <a:solidFill>
                  <a:schemeClr val="bg1"/>
                </a:solidFill>
              </a:rPr>
              <a:t>overestimate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4556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Bias (Formal Definition)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2688406"/>
                <a:ext cx="11953083" cy="1390877"/>
              </a:xfrm>
              <a:prstGeom prst="roundRect">
                <a:avLst/>
              </a:prstGeom>
              <a:blipFill>
                <a:blip r:embed="rId3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𝐁𝐢𝐚𝐬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50" y="4435727"/>
                <a:ext cx="11953083" cy="1353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5E2AB7-6334-F917-8688-C15C70DC0AE0}"/>
              </a:ext>
            </a:extLst>
          </p:cNvPr>
          <p:cNvSpPr/>
          <p:nvPr/>
        </p:nvSpPr>
        <p:spPr>
          <a:xfrm>
            <a:off x="7893549" y="7892683"/>
            <a:ext cx="11953084" cy="1339374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Bias is a </a:t>
            </a:r>
            <a:r>
              <a:rPr lang="en-GB" sz="7200" b="1" dirty="0">
                <a:solidFill>
                  <a:schemeClr val="bg1"/>
                </a:solidFill>
              </a:rPr>
              <a:t>structural</a:t>
            </a:r>
            <a:r>
              <a:rPr lang="en-GB" sz="7200" dirty="0">
                <a:solidFill>
                  <a:schemeClr val="bg1"/>
                </a:solidFill>
              </a:rPr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/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Bias for </a:t>
                </a:r>
                <a:r>
                  <a:rPr lang="en-GB" sz="7200" b="1" dirty="0">
                    <a:solidFill>
                      <a:schemeClr val="bg1"/>
                    </a:solidFill>
                  </a:rPr>
                  <a:t>unbiased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sz="7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5BC5184-4A1B-A164-3FF5-5111B3C86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9" y="6145362"/>
                <a:ext cx="11953084" cy="1390877"/>
              </a:xfrm>
              <a:prstGeom prst="roundRect">
                <a:avLst/>
              </a:prstGeom>
              <a:blipFill>
                <a:blip r:embed="rId5"/>
                <a:stretch>
                  <a:fillRect l="-3621" t="-7456" b="-3114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E81148-ACDB-7BBA-3970-D800795C2477}"/>
              </a:ext>
            </a:extLst>
          </p:cNvPr>
          <p:cNvSpPr/>
          <p:nvPr/>
        </p:nvSpPr>
        <p:spPr>
          <a:xfrm>
            <a:off x="7893549" y="9588501"/>
            <a:ext cx="11953084" cy="2565241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Negative bias – estimator prone to </a:t>
            </a:r>
            <a:r>
              <a:rPr lang="en-GB" sz="7200" b="1" dirty="0">
                <a:solidFill>
                  <a:schemeClr val="bg1"/>
                </a:solidFill>
              </a:rPr>
              <a:t>underestimate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4861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Mean Squared Error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5894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Mean Squared Error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Measures average distance between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blipFill>
                <a:blip r:embed="rId3"/>
                <a:stretch>
                  <a:fillRect l="-3111" t="-1573" r="-2142" b="-116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855717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C4C8FF-1A31-E325-7FDC-1635B26F21BE}"/>
              </a:ext>
            </a:extLst>
          </p:cNvPr>
          <p:cNvSpPr/>
          <p:nvPr/>
        </p:nvSpPr>
        <p:spPr>
          <a:xfrm>
            <a:off x="7467600" y="6107358"/>
            <a:ext cx="185149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E.g.: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0751C-BA14-4442-CB8C-BEC38F0C8DCB}"/>
              </a:ext>
            </a:extLst>
          </p:cNvPr>
          <p:cNvSpPr/>
          <p:nvPr/>
        </p:nvSpPr>
        <p:spPr>
          <a:xfrm>
            <a:off x="8090168" y="2425832"/>
            <a:ext cx="12804843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Much of statistics involves finding </a:t>
            </a:r>
            <a:r>
              <a:rPr lang="en-GB" sz="6000" b="1" dirty="0">
                <a:solidFill>
                  <a:schemeClr val="bg1"/>
                </a:solidFill>
              </a:rPr>
              <a:t>estimates</a:t>
            </a:r>
            <a:r>
              <a:rPr lang="en-GB" sz="6000" dirty="0">
                <a:solidFill>
                  <a:schemeClr val="bg1"/>
                </a:solidFill>
              </a:rPr>
              <a:t> for population </a:t>
            </a:r>
            <a:r>
              <a:rPr lang="en-GB" sz="6000" b="1" dirty="0">
                <a:solidFill>
                  <a:schemeClr val="bg1"/>
                </a:solidFill>
              </a:rPr>
              <a:t>parameter</a:t>
            </a:r>
            <a:r>
              <a:rPr lang="en-GB" sz="6000" dirty="0">
                <a:solidFill>
                  <a:schemeClr val="bg1"/>
                </a:solidFill>
              </a:rPr>
              <a:t>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236981"/>
                  </p:ext>
                </p:extLst>
              </p:nvPr>
            </p:nvGraphicFramePr>
            <p:xfrm>
              <a:off x="10163780" y="6379151"/>
              <a:ext cx="8657618" cy="402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443242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344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236981"/>
                  </p:ext>
                </p:extLst>
              </p:nvPr>
            </p:nvGraphicFramePr>
            <p:xfrm>
              <a:off x="10163780" y="6379151"/>
              <a:ext cx="8657618" cy="402336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117470" r="-100281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117470" r="-42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218788" r="-100281" b="-10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218788" r="-423" b="-10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39344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5003220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Mean Squared Error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Measures average distance between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blipFill>
                <a:blip r:embed="rId3"/>
                <a:stretch>
                  <a:fillRect l="-3111" t="-1573" r="-2142" b="-116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27F492-E59B-74A5-525C-3C76BBBC3783}"/>
                  </a:ext>
                </a:extLst>
              </p:cNvPr>
              <p:cNvSpPr txBox="1"/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𝐌𝐒𝐄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72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𝐁𝐢𝐚𝐬</m:t>
                              </m:r>
                              <m:d>
                                <m:dPr>
                                  <m:ctrlPr>
                                    <a:rPr lang="en-GB" sz="72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27F492-E59B-74A5-525C-3C76BBBC3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139455E-23A9-93D7-42C5-27EB32E27C15}"/>
              </a:ext>
            </a:extLst>
          </p:cNvPr>
          <p:cNvSpPr/>
          <p:nvPr/>
        </p:nvSpPr>
        <p:spPr>
          <a:xfrm>
            <a:off x="7294419" y="8127394"/>
            <a:ext cx="13778345" cy="33458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368897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Mean Squared Error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Measures average distance between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blipFill>
                <a:blip r:embed="rId3"/>
                <a:stretch>
                  <a:fillRect l="-3111" t="-1573" r="-2142" b="-116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𝐌𝐒𝐄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72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𝐁𝐢𝐚𝐬</m:t>
                              </m:r>
                              <m:d>
                                <m:dPr>
                                  <m:ctrlPr>
                                    <a:rPr lang="en-GB" sz="72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69054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Mean Squared Error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/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7200" dirty="0">
                    <a:solidFill>
                      <a:schemeClr val="bg1"/>
                    </a:solidFill>
                  </a:rPr>
                  <a:t>Measures average distance between </a:t>
                </a:r>
                <a14:m>
                  <m:oMath xmlns:m="http://schemas.openxmlformats.org/officeDocument/2006/math">
                    <m:r>
                      <a:rPr lang="en-GB" sz="7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GB" sz="72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12630F9-A3CA-E84D-A7F3-D3E0D5A96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2876587"/>
                <a:ext cx="11953083" cy="2712020"/>
              </a:xfrm>
              <a:prstGeom prst="roundRect">
                <a:avLst/>
              </a:prstGeom>
              <a:blipFill>
                <a:blip r:embed="rId3"/>
                <a:stretch>
                  <a:fillRect l="-3111" t="-1573" r="-2142" b="-116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2BE5E8C-14C6-90E2-ADB6-6E7CA43ECCB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/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𝐌𝐒𝐄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72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72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𝐕𝐚𝐫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72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7200" b="1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𝐁𝐢𝐚𝐬</m:t>
                              </m:r>
                              <m:d>
                                <m:dPr>
                                  <m:ctrlPr>
                                    <a:rPr lang="en-GB" sz="72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7200" b="1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48014B-05FD-4837-7B54-DE1E00B5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46" y="6251441"/>
                <a:ext cx="11953083" cy="3705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96863A-5BC5-A2D2-118D-B3D4DF57823F}"/>
              </a:ext>
            </a:extLst>
          </p:cNvPr>
          <p:cNvSpPr/>
          <p:nvPr/>
        </p:nvSpPr>
        <p:spPr>
          <a:xfrm>
            <a:off x="7893548" y="10665099"/>
            <a:ext cx="11953083" cy="2565241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7200" dirty="0">
                <a:solidFill>
                  <a:schemeClr val="bg1"/>
                </a:solidFill>
              </a:rPr>
              <a:t>Equals sampling variance when estimator is unbiased</a:t>
            </a:r>
          </a:p>
        </p:txBody>
      </p:sp>
    </p:spTree>
    <p:extLst>
      <p:ext uri="{BB962C8B-B14F-4D97-AF65-F5344CB8AC3E}">
        <p14:creationId xmlns:p14="http://schemas.microsoft.com/office/powerpoint/2010/main" val="361305713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ection Title"/>
          <p:cNvSpPr txBox="1">
            <a:spLocks noGrp="1"/>
          </p:cNvSpPr>
          <p:nvPr>
            <p:ph type="title"/>
          </p:nvPr>
        </p:nvSpPr>
        <p:spPr>
          <a:xfrm>
            <a:off x="1924955" y="1039586"/>
            <a:ext cx="21971004" cy="46482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2) Interval Estimation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59111-0629-E7AF-826A-555775B1567A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8500638"/>
      </p:ext>
    </p:extLst>
  </p:cSld>
  <p:clrMapOvr>
    <a:masterClrMapping/>
  </p:clrMapOvr>
  <p:transition spd="med" advTm="1629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Useful Intervals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243883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Useful Intervals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/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R="0" algn="l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sz="6000" b="1" dirty="0">
                    <a:solidFill>
                      <a:schemeClr val="bg1"/>
                    </a:solidFill>
                  </a:rPr>
                  <a:t>Central Limit Theorem: </a:t>
                </a:r>
                <a:r>
                  <a:rPr lang="en-GB" sz="6000" dirty="0">
                    <a:solidFill>
                      <a:schemeClr val="bg1"/>
                    </a:solidFill>
                  </a:rPr>
                  <a:t>for large n, the sampling distribution of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(approximately)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blipFill>
                <a:blip r:embed="rId3"/>
                <a:stretch>
                  <a:fillRect l="-1793" r="-29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12816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Useful Intervals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/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R="0" algn="l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sz="6000" b="1" dirty="0">
                    <a:solidFill>
                      <a:schemeClr val="bg1"/>
                    </a:solidFill>
                  </a:rPr>
                  <a:t>Central Limit Theorem: </a:t>
                </a:r>
                <a:r>
                  <a:rPr lang="en-GB" sz="6000" dirty="0">
                    <a:solidFill>
                      <a:schemeClr val="bg1"/>
                    </a:solidFill>
                  </a:rPr>
                  <a:t>for large n, the sampling distribution of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(approximately)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blipFill>
                <a:blip r:embed="rId3"/>
                <a:stretch>
                  <a:fillRect l="-1793" r="-29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/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Gives (approximate) values for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given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blipFill>
                <a:blip r:embed="rId4"/>
                <a:stretch>
                  <a:fillRect l="-2615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18192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Useful Intervals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/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R="0" algn="l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sz="6000" b="1" dirty="0">
                    <a:solidFill>
                      <a:schemeClr val="bg1"/>
                    </a:solidFill>
                  </a:rPr>
                  <a:t>Central Limit Theorem: </a:t>
                </a:r>
                <a:r>
                  <a:rPr lang="en-GB" sz="6000" dirty="0">
                    <a:solidFill>
                      <a:schemeClr val="bg1"/>
                    </a:solidFill>
                  </a:rPr>
                  <a:t>for large n, the sampling distribution of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(approximately)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blipFill>
                <a:blip r:embed="rId3"/>
                <a:stretch>
                  <a:fillRect l="-1793" r="-29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/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Gives (approximate) values for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given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blipFill>
                <a:blip r:embed="rId4"/>
                <a:stretch>
                  <a:fillRect l="-2615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ECA89AA-E05D-7D27-D103-1BDBDF79B2BF}"/>
                  </a:ext>
                </a:extLst>
              </p:cNvPr>
              <p:cNvSpPr/>
              <p:nvPr/>
            </p:nvSpPr>
            <p:spPr>
              <a:xfrm>
                <a:off x="8842235" y="9511548"/>
                <a:ext cx="1142003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Alternatively, we can find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a given probability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ECA89AA-E05D-7D27-D103-1BDBDF79B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9511548"/>
                <a:ext cx="11420037" cy="2156619"/>
              </a:xfrm>
              <a:prstGeom prst="roundRect">
                <a:avLst/>
              </a:prstGeom>
              <a:blipFill>
                <a:blip r:embed="rId5"/>
                <a:stretch>
                  <a:fillRect l="-2615" t="-3107" r="-53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55927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Useful Intervals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/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R="0" algn="l" defTabSz="2438338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sz="6000" b="1" dirty="0">
                    <a:solidFill>
                      <a:schemeClr val="bg1"/>
                    </a:solidFill>
                  </a:rPr>
                  <a:t>Central Limit Theorem: </a:t>
                </a:r>
                <a:r>
                  <a:rPr lang="en-GB" sz="6000" dirty="0">
                    <a:solidFill>
                      <a:schemeClr val="bg1"/>
                    </a:solidFill>
                  </a:rPr>
                  <a:t>for large n, the sampling distribution of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ba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(approximately)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GB" sz="6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GB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A40C49B5-1C8E-818F-AAAA-5FF3B60F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77" y="2770064"/>
                <a:ext cx="11554695" cy="4076719"/>
              </a:xfrm>
              <a:prstGeom prst="roundRect">
                <a:avLst/>
              </a:prstGeom>
              <a:blipFill>
                <a:blip r:embed="rId3"/>
                <a:stretch>
                  <a:fillRect l="-1793" r="-290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/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Gives (approximate) values for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given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AB1C528-5EE1-25D8-D3BF-C6470B447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7100856"/>
                <a:ext cx="11420037" cy="2156619"/>
              </a:xfrm>
              <a:prstGeom prst="roundRect">
                <a:avLst/>
              </a:prstGeom>
              <a:blipFill>
                <a:blip r:embed="rId4"/>
                <a:stretch>
                  <a:fillRect l="-2615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ECA89AA-E05D-7D27-D103-1BDBDF79B2BF}"/>
                  </a:ext>
                </a:extLst>
              </p:cNvPr>
              <p:cNvSpPr/>
              <p:nvPr/>
            </p:nvSpPr>
            <p:spPr>
              <a:xfrm>
                <a:off x="8842235" y="9511548"/>
                <a:ext cx="11420037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Alternatively, we can find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a given probability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2ECA89AA-E05D-7D27-D103-1BDBDF79B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9511548"/>
                <a:ext cx="11420037" cy="2156619"/>
              </a:xfrm>
              <a:prstGeom prst="roundRect">
                <a:avLst/>
              </a:prstGeom>
              <a:blipFill>
                <a:blip r:embed="rId5"/>
                <a:stretch>
                  <a:fillRect l="-2615" t="-3107" r="-53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FBB930-1321-3632-FB87-BE3A120B086A}"/>
                  </a:ext>
                </a:extLst>
              </p:cNvPr>
              <p:cNvSpPr/>
              <p:nvPr/>
            </p:nvSpPr>
            <p:spPr>
              <a:xfrm>
                <a:off x="8842235" y="11922240"/>
                <a:ext cx="1142003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Usually assume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GB" sz="6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6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DFFBB930-1321-3632-FB87-BE3A120B0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235" y="11922240"/>
                <a:ext cx="11420037" cy="1135063"/>
              </a:xfrm>
              <a:prstGeom prst="roundRect">
                <a:avLst/>
              </a:prstGeom>
              <a:blipFill>
                <a:blip r:embed="rId6"/>
                <a:stretch>
                  <a:fillRect l="-3095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0280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864953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C4C8FF-1A31-E325-7FDC-1635B26F21BE}"/>
              </a:ext>
            </a:extLst>
          </p:cNvPr>
          <p:cNvSpPr/>
          <p:nvPr/>
        </p:nvSpPr>
        <p:spPr>
          <a:xfrm>
            <a:off x="7467600" y="6107358"/>
            <a:ext cx="185149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E.g.: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0751C-BA14-4442-CB8C-BEC38F0C8DCB}"/>
              </a:ext>
            </a:extLst>
          </p:cNvPr>
          <p:cNvSpPr/>
          <p:nvPr/>
        </p:nvSpPr>
        <p:spPr>
          <a:xfrm>
            <a:off x="8090168" y="2425832"/>
            <a:ext cx="12804843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Much of statistics involves finding </a:t>
            </a:r>
            <a:r>
              <a:rPr lang="en-GB" sz="6000" b="1" dirty="0">
                <a:solidFill>
                  <a:schemeClr val="bg1"/>
                </a:solidFill>
              </a:rPr>
              <a:t>estimates</a:t>
            </a:r>
            <a:r>
              <a:rPr lang="en-GB" sz="6000" dirty="0">
                <a:solidFill>
                  <a:schemeClr val="bg1"/>
                </a:solidFill>
              </a:rPr>
              <a:t> for population </a:t>
            </a:r>
            <a:r>
              <a:rPr lang="en-GB" sz="6000" b="1" dirty="0">
                <a:solidFill>
                  <a:schemeClr val="bg1"/>
                </a:solidFill>
              </a:rPr>
              <a:t>parameter</a:t>
            </a:r>
            <a:r>
              <a:rPr lang="en-GB" sz="6000" dirty="0">
                <a:solidFill>
                  <a:schemeClr val="bg1"/>
                </a:solidFill>
              </a:rPr>
              <a:t>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3267432"/>
                  </p:ext>
                </p:extLst>
              </p:nvPr>
            </p:nvGraphicFramePr>
            <p:xfrm>
              <a:off x="10163780" y="6379151"/>
              <a:ext cx="8657618" cy="4044061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443242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3348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3267432"/>
                  </p:ext>
                </p:extLst>
              </p:nvPr>
            </p:nvGraphicFramePr>
            <p:xfrm>
              <a:off x="10163780" y="6379151"/>
              <a:ext cx="8657618" cy="4044061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118182" r="-100281" b="-2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118182" r="-423" b="-2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218182" r="-100281" b="-1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218182" r="-423" b="-1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10265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310651" r="-100281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310651" r="-423" b="-11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3348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52031192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E4D96-C40B-79BA-53B1-1231F9B784F8}"/>
                  </a:ext>
                </a:extLst>
              </p:cNvPr>
              <p:cNvSpPr txBox="1"/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6E4D96-C40B-79BA-53B1-1231F9B78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4375689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C25936-1702-DFCA-E45E-5A8734D06B48}"/>
                  </a:ext>
                </a:extLst>
              </p:cNvPr>
              <p:cNvSpPr txBox="1"/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C25936-1702-DFCA-E45E-5A8734D06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D5C094-C380-55DB-C03C-44E4BA0B82C8}"/>
                  </a:ext>
                </a:extLst>
              </p:cNvPr>
              <p:cNvSpPr txBox="1"/>
              <p:nvPr/>
            </p:nvSpPr>
            <p:spPr>
              <a:xfrm>
                <a:off x="6478178" y="4976816"/>
                <a:ext cx="16978746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D5C094-C380-55DB-C03C-44E4BA0B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78" y="4976816"/>
                <a:ext cx="16978746" cy="2061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268285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82DAC5-E14B-DC66-ACE7-B9F6C63AC6B6}"/>
                  </a:ext>
                </a:extLst>
              </p:cNvPr>
              <p:cNvSpPr txBox="1"/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82DAC5-E14B-DC66-ACE7-B9F6C63AC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78" y="2773163"/>
                <a:ext cx="16978746" cy="2061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17EC95-3FFB-806A-07A3-7FC3DFCA87BD}"/>
                  </a:ext>
                </a:extLst>
              </p:cNvPr>
              <p:cNvSpPr/>
              <p:nvPr/>
            </p:nvSpPr>
            <p:spPr>
              <a:xfrm>
                <a:off x="7003472" y="7291614"/>
                <a:ext cx="2359165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A17EC95-3FFB-806A-07A3-7FC3DFCA8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472" y="7291614"/>
                <a:ext cx="2359165" cy="1135063"/>
              </a:xfrm>
              <a:prstGeom prst="roundRect">
                <a:avLst/>
              </a:prstGeom>
              <a:blipFill>
                <a:blip r:embed="rId4"/>
                <a:stretch>
                  <a:fillRect l="-14987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76F002-843F-9A6F-1BD7-D50C694076FB}"/>
                  </a:ext>
                </a:extLst>
              </p:cNvPr>
              <p:cNvSpPr txBox="1"/>
              <p:nvPr/>
            </p:nvSpPr>
            <p:spPr>
              <a:xfrm>
                <a:off x="6478178" y="4976816"/>
                <a:ext cx="16978746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76F002-843F-9A6F-1BD7-D50C69407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178" y="4976816"/>
                <a:ext cx="16978746" cy="2061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D20C1-AB26-123E-8E09-19D3ABB412B7}"/>
                  </a:ext>
                </a:extLst>
              </p:cNvPr>
              <p:cNvSpPr txBox="1"/>
              <p:nvPr/>
            </p:nvSpPr>
            <p:spPr>
              <a:xfrm>
                <a:off x="6945769" y="8679564"/>
                <a:ext cx="16043564" cy="17354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6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6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6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6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GB" sz="6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6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60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6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GB" sz="6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6DD20C1-AB26-123E-8E09-19D3ABB41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769" y="8679564"/>
                <a:ext cx="16043564" cy="1735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34903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/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/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a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&lt;1, must be 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which: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blipFill>
                <a:blip r:embed="rId4"/>
                <a:stretch>
                  <a:fillRect l="-2337" t="-10753" r="-1652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706073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/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/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a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&lt;1, must be 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which: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blipFill>
                <a:blip r:embed="rId4"/>
                <a:stretch>
                  <a:fillRect l="-2337" t="-10753" r="-1652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/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/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blipFill>
                <a:blip r:embed="rId6"/>
                <a:stretch>
                  <a:fillRect l="-1498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19011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/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/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a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&lt;1, must be 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which: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blipFill>
                <a:blip r:embed="rId4"/>
                <a:stretch>
                  <a:fillRect l="-2337" t="-10753" r="-1652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/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/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blipFill>
                <a:blip r:embed="rId6"/>
                <a:stretch>
                  <a:fillRect l="-1498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/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46884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/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/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a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&lt;1, must be 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which: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blipFill>
                <a:blip r:embed="rId4"/>
                <a:stretch>
                  <a:fillRect l="-2337" t="-10753" r="-1652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/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/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blipFill>
                <a:blip r:embed="rId6"/>
                <a:stretch>
                  <a:fillRect l="-1498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/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A1E1AB-0B1C-6E81-5BAE-406561CA07FA}"/>
                  </a:ext>
                </a:extLst>
              </p:cNvPr>
              <p:cNvSpPr txBox="1"/>
              <p:nvPr/>
            </p:nvSpPr>
            <p:spPr>
              <a:xfrm>
                <a:off x="6875349" y="9753248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A1E1AB-0B1C-6E81-5BAE-406561CA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49" y="9753248"/>
                <a:ext cx="14848607" cy="1844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345923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Building An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/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8367C5-F709-BE5E-D193-920223D66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3930684"/>
                <a:ext cx="9351818" cy="1210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/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For a probability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&lt;1, must be a 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for which:</a:t>
                </a: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58F7D25-7F2B-B803-87C6-C07201453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207" y="2475577"/>
                <a:ext cx="15129166" cy="1135063"/>
              </a:xfrm>
              <a:prstGeom prst="roundRect">
                <a:avLst/>
              </a:prstGeom>
              <a:blipFill>
                <a:blip r:embed="rId4"/>
                <a:stretch>
                  <a:fillRect l="-2337" t="-10753" r="-1652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/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num>
                          <m:den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9F928D-B247-C4A4-718A-A930F23FA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881" y="5404359"/>
                <a:ext cx="9351818" cy="2061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/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1AA727B-5D14-1FB0-A8CE-DD72FA14A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766" y="5867782"/>
                <a:ext cx="2359165" cy="1135063"/>
              </a:xfrm>
              <a:prstGeom prst="roundRect">
                <a:avLst/>
              </a:prstGeom>
              <a:blipFill>
                <a:blip r:embed="rId6"/>
                <a:stretch>
                  <a:fillRect l="-14987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/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A50017-488D-66D9-3730-77B9F9AA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308" y="7687391"/>
                <a:ext cx="13528963" cy="18447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28FC2-5707-C8EE-A223-FFB9F24B94AC}"/>
                  </a:ext>
                </a:extLst>
              </p:cNvPr>
              <p:cNvSpPr txBox="1"/>
              <p:nvPr/>
            </p:nvSpPr>
            <p:spPr>
              <a:xfrm>
                <a:off x="6875348" y="11819105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28FC2-5707-C8EE-A223-FFB9F24B9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48" y="11819105"/>
                <a:ext cx="14848607" cy="1844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A1E1AB-0B1C-6E81-5BAE-406561CA07FA}"/>
                  </a:ext>
                </a:extLst>
              </p:cNvPr>
              <p:cNvSpPr txBox="1"/>
              <p:nvPr/>
            </p:nvSpPr>
            <p:spPr>
              <a:xfrm>
                <a:off x="6875349" y="9753248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A1E1AB-0B1C-6E81-5BAE-406561CA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49" y="9753248"/>
                <a:ext cx="14848607" cy="18447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710069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Interval Estimate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F7D25-7F2B-B803-87C6-C072014538D0}"/>
              </a:ext>
            </a:extLst>
          </p:cNvPr>
          <p:cNvSpPr/>
          <p:nvPr/>
        </p:nvSpPr>
        <p:spPr>
          <a:xfrm>
            <a:off x="6833247" y="4819592"/>
            <a:ext cx="1692845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Four points to make about our </a:t>
            </a:r>
            <a:r>
              <a:rPr lang="en-GB" sz="6000" b="1" dirty="0">
                <a:solidFill>
                  <a:schemeClr val="bg1"/>
                </a:solidFill>
              </a:rPr>
              <a:t>interval estimate</a:t>
            </a:r>
            <a:endParaRPr lang="en-GB" sz="6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28FC2-5707-C8EE-A223-FFB9F24B94AC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A128FC2-5707-C8EE-A223-FFB9F24B9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2588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Interval Estimate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F7D25-7F2B-B803-87C6-C072014538D0}"/>
              </a:ext>
            </a:extLst>
          </p:cNvPr>
          <p:cNvSpPr/>
          <p:nvPr/>
        </p:nvSpPr>
        <p:spPr>
          <a:xfrm>
            <a:off x="6833247" y="4819592"/>
            <a:ext cx="1692845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Four points to make about our </a:t>
            </a:r>
            <a:r>
              <a:rPr lang="en-GB" sz="6000" b="1" dirty="0">
                <a:solidFill>
                  <a:schemeClr val="bg1"/>
                </a:solidFill>
              </a:rPr>
              <a:t>interval estimate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6281054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are fixed values, but n gets larger as we collect more data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blipFill>
                <a:blip r:embed="rId3"/>
                <a:stretch>
                  <a:fillRect l="-2092" t="-3107" r="-2259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7C576E-D375-0D44-4E82-3D33932CD127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7C576E-D375-0D44-4E82-3D33932CD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5767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Motivation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F572D-BFBF-C359-9429-7CFB98FB712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BC4C8FF-1A31-E325-7FDC-1635B26F21BE}"/>
              </a:ext>
            </a:extLst>
          </p:cNvPr>
          <p:cNvSpPr/>
          <p:nvPr/>
        </p:nvSpPr>
        <p:spPr>
          <a:xfrm>
            <a:off x="7467600" y="6107358"/>
            <a:ext cx="1851498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E.g.: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0751C-BA14-4442-CB8C-BEC38F0C8DCB}"/>
              </a:ext>
            </a:extLst>
          </p:cNvPr>
          <p:cNvSpPr/>
          <p:nvPr/>
        </p:nvSpPr>
        <p:spPr>
          <a:xfrm>
            <a:off x="8090168" y="2425832"/>
            <a:ext cx="12804843" cy="3178175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Much of statistics involves finding </a:t>
            </a:r>
            <a:r>
              <a:rPr lang="en-GB" sz="6000" b="1" dirty="0">
                <a:solidFill>
                  <a:schemeClr val="bg1"/>
                </a:solidFill>
              </a:rPr>
              <a:t>estimates</a:t>
            </a:r>
            <a:r>
              <a:rPr lang="en-GB" sz="6000" dirty="0">
                <a:solidFill>
                  <a:schemeClr val="bg1"/>
                </a:solidFill>
              </a:rPr>
              <a:t> for population </a:t>
            </a:r>
            <a:r>
              <a:rPr lang="en-GB" sz="6000" b="1" dirty="0">
                <a:solidFill>
                  <a:schemeClr val="bg1"/>
                </a:solidFill>
              </a:rPr>
              <a:t>parameter</a:t>
            </a:r>
            <a:r>
              <a:rPr lang="en-GB" sz="6000" dirty="0">
                <a:solidFill>
                  <a:schemeClr val="bg1"/>
                </a:solidFill>
              </a:rPr>
              <a:t>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875476"/>
                  </p:ext>
                </p:extLst>
              </p:nvPr>
            </p:nvGraphicFramePr>
            <p:xfrm>
              <a:off x="10163780" y="6379151"/>
              <a:ext cx="8657618" cy="4044061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443242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60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p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p>
                                    <m:r>
                                      <a:rPr lang="en-GB" sz="6000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GB" sz="6000" b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3348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508816BE-CD84-A378-E59F-5D8F74D4E1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3875476"/>
                  </p:ext>
                </p:extLst>
              </p:nvPr>
            </p:nvGraphicFramePr>
            <p:xfrm>
              <a:off x="10163780" y="6379151"/>
              <a:ext cx="8657618" cy="4044061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4328809">
                      <a:extLst>
                        <a:ext uri="{9D8B030D-6E8A-4147-A177-3AD203B41FA5}">
                          <a16:colId xmlns:a16="http://schemas.microsoft.com/office/drawing/2014/main" val="1333620633"/>
                        </a:ext>
                      </a:extLst>
                    </a:gridCol>
                    <a:gridCol w="4328809">
                      <a:extLst>
                        <a:ext uri="{9D8B030D-6E8A-4147-A177-3AD203B41FA5}">
                          <a16:colId xmlns:a16="http://schemas.microsoft.com/office/drawing/2014/main" val="1410170823"/>
                        </a:ext>
                      </a:extLst>
                    </a:gridCol>
                  </a:tblGrid>
                  <a:tr h="1005840"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6000" dirty="0"/>
                            <a:t>Estimates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999700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118182" r="-100281" b="-2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118182" r="-423" b="-2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728834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218182" r="-100281" b="-1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218182" r="-423" b="-1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0127636"/>
                      </a:ext>
                    </a:extLst>
                  </a:tr>
                  <a:tr h="10265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" t="-310651" r="-100281" b="-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82" t="-310651" r="-423" b="-11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3348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445435-4FBB-D5D1-AC52-4D83A1D8AB62}"/>
              </a:ext>
            </a:extLst>
          </p:cNvPr>
          <p:cNvSpPr/>
          <p:nvPr/>
        </p:nvSpPr>
        <p:spPr>
          <a:xfrm>
            <a:off x="8090168" y="10945438"/>
            <a:ext cx="1280484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A </a:t>
            </a:r>
            <a:r>
              <a:rPr lang="en-GB" sz="6000" b="1" dirty="0">
                <a:solidFill>
                  <a:schemeClr val="bg1"/>
                </a:solidFill>
              </a:rPr>
              <a:t>sampling distribution</a:t>
            </a:r>
            <a:r>
              <a:rPr lang="en-GB" sz="6000" dirty="0">
                <a:solidFill>
                  <a:schemeClr val="bg1"/>
                </a:solidFill>
              </a:rPr>
              <a:t> is the distribution of an estimator</a:t>
            </a:r>
          </a:p>
        </p:txBody>
      </p:sp>
    </p:spTree>
    <p:extLst>
      <p:ext uri="{BB962C8B-B14F-4D97-AF65-F5344CB8AC3E}">
        <p14:creationId xmlns:p14="http://schemas.microsoft.com/office/powerpoint/2010/main" val="94016777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Interval Estimate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F7D25-7F2B-B803-87C6-C072014538D0}"/>
              </a:ext>
            </a:extLst>
          </p:cNvPr>
          <p:cNvSpPr/>
          <p:nvPr/>
        </p:nvSpPr>
        <p:spPr>
          <a:xfrm>
            <a:off x="6833247" y="4819592"/>
            <a:ext cx="1692845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Four points to make about our </a:t>
            </a:r>
            <a:r>
              <a:rPr lang="en-GB" sz="6000" b="1" dirty="0">
                <a:solidFill>
                  <a:schemeClr val="bg1"/>
                </a:solidFill>
              </a:rPr>
              <a:t>interval estimate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6281054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are fixed values, but n gets larger as we collect more data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blipFill>
                <a:blip r:embed="rId3"/>
                <a:stretch>
                  <a:fillRect l="-2092" t="-3107" r="-2259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10106150"/>
            <a:ext cx="14567604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Larger n means narrower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6E3E2D-BA1D-BEC0-0B70-D4CBAFFE7747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C6E3E2D-BA1D-BEC0-0B70-D4CBAFFE7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719441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Interval Estimate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F7D25-7F2B-B803-87C6-C072014538D0}"/>
              </a:ext>
            </a:extLst>
          </p:cNvPr>
          <p:cNvSpPr/>
          <p:nvPr/>
        </p:nvSpPr>
        <p:spPr>
          <a:xfrm>
            <a:off x="6833247" y="4819592"/>
            <a:ext cx="1692845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Four points to make about our </a:t>
            </a:r>
            <a:r>
              <a:rPr lang="en-GB" sz="6000" b="1" dirty="0">
                <a:solidFill>
                  <a:schemeClr val="bg1"/>
                </a:solidFill>
              </a:rPr>
              <a:t>interval estimate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6281054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are fixed values, but n gets larger as we collect more data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blipFill>
                <a:blip r:embed="rId3"/>
                <a:stretch>
                  <a:fillRect l="-2092" t="-3107" r="-2259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10106150"/>
            <a:ext cx="14567604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Larger n means narrower interval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11DA23-7A6D-17E1-1145-263F7FA390C1}"/>
              </a:ext>
            </a:extLst>
          </p:cNvPr>
          <p:cNvSpPr/>
          <p:nvPr/>
        </p:nvSpPr>
        <p:spPr>
          <a:xfrm>
            <a:off x="6833247" y="11507920"/>
            <a:ext cx="1456760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More information means greater </a:t>
            </a:r>
            <a:r>
              <a:rPr lang="en-GB" sz="6000" b="1" dirty="0">
                <a:solidFill>
                  <a:schemeClr val="bg1"/>
                </a:solidFill>
              </a:rPr>
              <a:t>confidence </a:t>
            </a:r>
            <a:r>
              <a:rPr lang="en-GB" sz="6000" dirty="0">
                <a:solidFill>
                  <a:schemeClr val="bg1"/>
                </a:solidFill>
              </a:rPr>
              <a:t>we are close to the truth!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458AAF-C180-3896-8AFE-D0B04310A9F3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458AAF-C180-3896-8AFE-D0B04310A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15250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Interval Estimate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58F7D25-7F2B-B803-87C6-C072014538D0}"/>
              </a:ext>
            </a:extLst>
          </p:cNvPr>
          <p:cNvSpPr/>
          <p:nvPr/>
        </p:nvSpPr>
        <p:spPr>
          <a:xfrm>
            <a:off x="6833247" y="4819592"/>
            <a:ext cx="1692845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Four points to make about our </a:t>
            </a:r>
            <a:r>
              <a:rPr lang="en-GB" sz="6000" b="1" dirty="0">
                <a:solidFill>
                  <a:schemeClr val="bg1"/>
                </a:solidFill>
              </a:rPr>
              <a:t>interval estimate</a:t>
            </a:r>
            <a:endParaRPr lang="en-GB" sz="60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6281054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are fixed values, but n gets larger as we collect more data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7682824"/>
                <a:ext cx="14567604" cy="2156619"/>
              </a:xfrm>
              <a:prstGeom prst="roundRect">
                <a:avLst/>
              </a:prstGeom>
              <a:blipFill>
                <a:blip r:embed="rId3"/>
                <a:stretch>
                  <a:fillRect l="-2092" t="-3107" r="-2259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10106150"/>
            <a:ext cx="14567604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Larger n means narrower interval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11DA23-7A6D-17E1-1145-263F7FA390C1}"/>
              </a:ext>
            </a:extLst>
          </p:cNvPr>
          <p:cNvSpPr/>
          <p:nvPr/>
        </p:nvSpPr>
        <p:spPr>
          <a:xfrm>
            <a:off x="6833247" y="11507920"/>
            <a:ext cx="14567604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More information means greater </a:t>
            </a:r>
            <a:r>
              <a:rPr lang="en-GB" sz="6000" b="1" dirty="0">
                <a:solidFill>
                  <a:schemeClr val="bg1"/>
                </a:solidFill>
              </a:rPr>
              <a:t>confidence </a:t>
            </a:r>
            <a:r>
              <a:rPr lang="en-GB" sz="6000" dirty="0">
                <a:solidFill>
                  <a:schemeClr val="bg1"/>
                </a:solidFill>
              </a:rPr>
              <a:t>we are close to the truth!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19276B5-4D97-473A-7392-F5D615D4AA7A}"/>
              </a:ext>
            </a:extLst>
          </p:cNvPr>
          <p:cNvSpPr/>
          <p:nvPr/>
        </p:nvSpPr>
        <p:spPr>
          <a:xfrm>
            <a:off x="5369668" y="2779246"/>
            <a:ext cx="2023353" cy="1557675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36084-3076-68C2-3C7C-2BA877957A6C}"/>
              </a:ext>
            </a:extLst>
          </p:cNvPr>
          <p:cNvSpPr txBox="1"/>
          <p:nvPr/>
        </p:nvSpPr>
        <p:spPr>
          <a:xfrm>
            <a:off x="751502" y="2768123"/>
            <a:ext cx="413801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CONFIDENCE INTERVAL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FB8A88-DD54-CC77-97DD-BFCBC1722DA9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2FB8A88-DD54-CC77-97DD-BFCBC172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97368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310093-CF40-3C84-B634-844DA0AB556A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310093-CF40-3C84-B634-844DA0AB5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56458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74AEDD-8313-45BA-B425-7C745387B73D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74AEDD-8313-45BA-B425-7C745387B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02621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7914051"/>
            <a:ext cx="1201895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Get it from standard normal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3D640-E68B-630C-A538-B9C134292A29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3D640-E68B-630C-A538-B9C134292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514996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7914051"/>
            <a:ext cx="1201895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Get it from standard normal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3D640-E68B-630C-A538-B9C134292A29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3D640-E68B-630C-A538-B9C134292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54101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7914051"/>
            <a:ext cx="1201895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Get it from standard normal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/>
              <p:nvPr/>
            </p:nvSpPr>
            <p:spPr>
              <a:xfrm>
                <a:off x="9287993" y="9490009"/>
                <a:ext cx="12018957" cy="20087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93" y="9490009"/>
                <a:ext cx="12018957" cy="200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8A7C2-E19C-F12F-D156-F70D8FE498C5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8A7C2-E19C-F12F-D156-F70D8FE4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29792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7914051"/>
            <a:ext cx="1201895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Get it from standard normal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/>
              <p:nvPr/>
            </p:nvSpPr>
            <p:spPr>
              <a:xfrm>
                <a:off x="9287993" y="9490009"/>
                <a:ext cx="12018957" cy="20087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&lt;−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993" y="9490009"/>
                <a:ext cx="12018957" cy="200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6141C3-7ECA-4CE3-F0C8-4880FEFD6893}"/>
                  </a:ext>
                </a:extLst>
              </p:cNvPr>
              <p:cNvSpPr/>
              <p:nvPr/>
            </p:nvSpPr>
            <p:spPr>
              <a:xfrm>
                <a:off x="6833248" y="12099135"/>
                <a:ext cx="10170702" cy="12265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6141C3-7ECA-4CE3-F0C8-4880FEFD6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8" y="12099135"/>
                <a:ext cx="10170702" cy="1226577"/>
              </a:xfrm>
              <a:prstGeom prst="roundRect">
                <a:avLst/>
              </a:prstGeom>
              <a:blipFill>
                <a:blip r:embed="rId5"/>
                <a:stretch>
                  <a:fillRect l="-3417" t="-10448" b="-203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8A7C2-E19C-F12F-D156-F70D8FE498C5}"/>
                  </a:ext>
                </a:extLst>
              </p:cNvPr>
              <p:cNvSpPr txBox="1"/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D8A7C2-E19C-F12F-D156-F70D8FE4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2650692"/>
                <a:ext cx="14848607" cy="1844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39127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Need to know the value of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7" y="6338093"/>
                <a:ext cx="9839962" cy="1135063"/>
              </a:xfrm>
              <a:prstGeom prst="roundRect">
                <a:avLst/>
              </a:prstGeom>
              <a:blipFill>
                <a:blip r:embed="rId3"/>
                <a:stretch>
                  <a:fillRect l="-3594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2BFC6A-3541-780B-5D9C-EB889AA9BEB9}"/>
              </a:ext>
            </a:extLst>
          </p:cNvPr>
          <p:cNvSpPr/>
          <p:nvPr/>
        </p:nvSpPr>
        <p:spPr>
          <a:xfrm>
            <a:off x="6833247" y="7914051"/>
            <a:ext cx="12018957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Get it from standard normal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/>
              <p:nvPr/>
            </p:nvSpPr>
            <p:spPr>
              <a:xfrm>
                <a:off x="7873169" y="9490009"/>
                <a:ext cx="13875018" cy="20087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&lt;−</m:t>
                          </m:r>
                          <m:sSub>
                            <m:sSubPr>
                              <m:ctrlP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GB" sz="72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GB" sz="72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6D5B5B-E868-F1AF-7D71-70CDE1D1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169" y="9490009"/>
                <a:ext cx="13875018" cy="2008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6141C3-7ECA-4CE3-F0C8-4880FEFD6893}"/>
                  </a:ext>
                </a:extLst>
              </p:cNvPr>
              <p:cNvSpPr/>
              <p:nvPr/>
            </p:nvSpPr>
            <p:spPr>
              <a:xfrm>
                <a:off x="6833248" y="12099135"/>
                <a:ext cx="10170702" cy="1226577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Call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the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critical value</a:t>
                </a:r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6141C3-7ECA-4CE3-F0C8-4880FEFD6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8" y="12099135"/>
                <a:ext cx="10170702" cy="1226577"/>
              </a:xfrm>
              <a:prstGeom prst="roundRect">
                <a:avLst/>
              </a:prstGeom>
              <a:blipFill>
                <a:blip r:embed="rId5"/>
                <a:stretch>
                  <a:fillRect l="-3417" t="-10448" b="-2039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4316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Types Of Estimation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CA2C-F055-686F-0CDE-893BB8E6C57F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261989"/>
      </p:ext>
    </p:extLst>
  </p:cSld>
  <p:clrMapOvr>
    <a:masterClrMapping/>
  </p:clrMapOvr>
  <p:transition spd="med" advTm="15559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95%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280383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95%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/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Very common to use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blipFill>
                <a:blip r:embed="rId3"/>
                <a:stretch>
                  <a:fillRect l="-2941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87622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95%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/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.025</m:t>
                          </m:r>
                        </m:sub>
                      </m:sSub>
                      <m:r>
                        <a:rPr lang="en-GB" sz="6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/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Very common to use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blipFill>
                <a:blip r:embed="rId4"/>
                <a:stretch>
                  <a:fillRect l="-2941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65267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95%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/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.025</m:t>
                          </m:r>
                        </m:sub>
                      </m:sSub>
                      <m:r>
                        <a:rPr lang="en-GB" sz="6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BE5CA-3D36-0475-504A-36A32EFA193A}"/>
                  </a:ext>
                </a:extLst>
              </p:cNvPr>
              <p:cNvSpPr txBox="1"/>
              <p:nvPr/>
            </p:nvSpPr>
            <p:spPr>
              <a:xfrm>
                <a:off x="9702903" y="6364488"/>
                <a:ext cx="9645410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𝟎𝟐𝟓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BE5CA-3D36-0475-504A-36A32EFA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903" y="6364488"/>
                <a:ext cx="9645410" cy="1210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/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Very common to use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blipFill>
                <a:blip r:embed="rId5"/>
                <a:stretch>
                  <a:fillRect l="-2941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2342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95%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/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GB" sz="6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6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.025</m:t>
                          </m:r>
                        </m:sub>
                      </m:sSub>
                      <m:r>
                        <a:rPr lang="en-GB" sz="6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=1.96</m:t>
                      </m:r>
                    </m:oMath>
                  </m:oMathPara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36D4F2B7-D93A-A7FE-6FFA-511FA112D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533" y="4790704"/>
                <a:ext cx="5404150" cy="11350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BE5CA-3D36-0475-504A-36A32EFA193A}"/>
                  </a:ext>
                </a:extLst>
              </p:cNvPr>
              <p:cNvSpPr txBox="1"/>
              <p:nvPr/>
            </p:nvSpPr>
            <p:spPr>
              <a:xfrm>
                <a:off x="9702903" y="6364488"/>
                <a:ext cx="9645410" cy="12105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GB" sz="72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72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𝟗𝟔</m:t>
                          </m:r>
                        </m:e>
                      </m:d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72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𝟎𝟐𝟓</m:t>
                      </m:r>
                    </m:oMath>
                  </m:oMathPara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7BE5CA-3D36-0475-504A-36A32EFA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903" y="6364488"/>
                <a:ext cx="9645410" cy="12105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/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Very common to use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50184F0-ABF7-DF51-FC3F-0426A49AD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130" y="3221547"/>
                <a:ext cx="12018957" cy="1135063"/>
              </a:xfrm>
              <a:prstGeom prst="roundRect">
                <a:avLst/>
              </a:prstGeom>
              <a:blipFill>
                <a:blip r:embed="rId5"/>
                <a:stretch>
                  <a:fillRect l="-2941" t="-10160" b="-304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BB169CB-4DF6-8893-7F9F-E89799256C7B}"/>
              </a:ext>
            </a:extLst>
          </p:cNvPr>
          <p:cNvSpPr/>
          <p:nvPr/>
        </p:nvSpPr>
        <p:spPr>
          <a:xfrm>
            <a:off x="8075141" y="8166197"/>
            <a:ext cx="13205734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Call this the </a:t>
            </a:r>
            <a:r>
              <a:rPr lang="en-GB" sz="6000" b="1" dirty="0">
                <a:solidFill>
                  <a:schemeClr val="bg1"/>
                </a:solidFill>
              </a:rPr>
              <a:t>95% confidence interval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2948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297049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462283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/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unbiased estimator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blipFill>
                <a:blip r:embed="rId5"/>
                <a:stretch>
                  <a:fillRect l="-2373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60030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/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accurate estimator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blipFill>
                <a:blip r:embed="rId5"/>
                <a:stretch>
                  <a:fillRect l="-2373" t="-10753" r="-777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/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unbiased estimator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blipFill>
                <a:blip r:embed="rId6"/>
                <a:stretch>
                  <a:fillRect l="-2373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68668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/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accurate estimator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blipFill>
                <a:blip r:embed="rId5"/>
                <a:stretch>
                  <a:fillRect l="-2373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/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unbiased estimator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blipFill>
                <a:blip r:embed="rId6"/>
                <a:stretch>
                  <a:fillRect l="-2373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/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 replace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with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blipFill>
                <a:blip r:embed="rId7"/>
                <a:stretch>
                  <a:fillRect l="-507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6715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Types Of Estimation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61E400-C5F4-76B4-EF49-86EECA2FCFBC}"/>
              </a:ext>
            </a:extLst>
          </p:cNvPr>
          <p:cNvSpPr/>
          <p:nvPr/>
        </p:nvSpPr>
        <p:spPr>
          <a:xfrm>
            <a:off x="7645940" y="2573629"/>
            <a:ext cx="13715999" cy="2156619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estimation</a:t>
            </a:r>
            <a:r>
              <a:rPr lang="en-GB" sz="6000" dirty="0">
                <a:solidFill>
                  <a:schemeClr val="bg1"/>
                </a:solidFill>
              </a:rPr>
              <a:t>: a single value, hopefully close a true parameter value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CA2C-F055-686F-0CDE-893BB8E6C57F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6490617"/>
      </p:ext>
    </p:extLst>
  </p:cSld>
  <p:clrMapOvr>
    <a:masterClrMapping/>
  </p:clrMapOvr>
  <p:transition spd="med" advTm="15559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/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accurate estimator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blipFill>
                <a:blip r:embed="rId5"/>
                <a:stretch>
                  <a:fillRect l="-2373" t="-10753" r="-777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/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unbiased estimator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blipFill>
                <a:blip r:embed="rId6"/>
                <a:stretch>
                  <a:fillRect l="-2373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/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 replace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with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blipFill>
                <a:blip r:embed="rId7"/>
                <a:stretch>
                  <a:fillRect l="-507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1032077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The Confidence Interval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3D6BF-F379-E1A5-DB97-E19007CBBB57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AA727B-5D14-1FB0-A8CE-DD72FA14A3B8}"/>
              </a:ext>
            </a:extLst>
          </p:cNvPr>
          <p:cNvSpPr/>
          <p:nvPr/>
        </p:nvSpPr>
        <p:spPr>
          <a:xfrm>
            <a:off x="6833247" y="4762135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/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Can’t find interval without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which we usually don’t know!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86F7C33-1404-6783-FB99-C6CF2C70B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5" y="6217158"/>
                <a:ext cx="14896129" cy="2156619"/>
              </a:xfrm>
              <a:prstGeom prst="roundRect">
                <a:avLst/>
              </a:prstGeom>
              <a:blipFill>
                <a:blip r:embed="rId3"/>
                <a:stretch>
                  <a:fillRect l="-2046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928124-6477-535B-59D0-C601DB64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/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accurate estimator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D40AE49-CE33-C3A0-9967-4E15BA907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10143218"/>
                <a:ext cx="14896131" cy="1135063"/>
              </a:xfrm>
              <a:prstGeom prst="roundRect">
                <a:avLst/>
              </a:prstGeom>
              <a:blipFill>
                <a:blip r:embed="rId5"/>
                <a:stretch>
                  <a:fillRect l="-2373" t="-10753" r="-777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/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Remember: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is an unbiased estimator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DB22EF5-E3F7-34DE-2FA9-DBF870C72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246" y="8690966"/>
                <a:ext cx="14896130" cy="1135063"/>
              </a:xfrm>
              <a:prstGeom prst="roundRect">
                <a:avLst/>
              </a:prstGeom>
              <a:blipFill>
                <a:blip r:embed="rId6"/>
                <a:stretch>
                  <a:fillRect l="-2373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/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 replace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with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GB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8E77C-AAB4-F526-51F0-B623CB6FC4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021" y="11539812"/>
                <a:ext cx="6960576" cy="1135063"/>
              </a:xfrm>
              <a:prstGeom prst="roundRect">
                <a:avLst/>
              </a:prstGeom>
              <a:blipFill>
                <a:blip r:embed="rId7"/>
                <a:stretch>
                  <a:fillRect l="-507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3F7E5F7-F445-E62F-2EBD-0C0398504D9A}"/>
              </a:ext>
            </a:extLst>
          </p:cNvPr>
          <p:cNvSpPr/>
          <p:nvPr/>
        </p:nvSpPr>
        <p:spPr>
          <a:xfrm>
            <a:off x="17109911" y="2740956"/>
            <a:ext cx="1478604" cy="2062263"/>
          </a:xfrm>
          <a:custGeom>
            <a:avLst/>
            <a:gdLst>
              <a:gd name="connsiteX0" fmla="*/ 1128408 w 1478604"/>
              <a:gd name="connsiteY0" fmla="*/ 0 h 2062263"/>
              <a:gd name="connsiteX1" fmla="*/ 1011676 w 1478604"/>
              <a:gd name="connsiteY1" fmla="*/ 194553 h 2062263"/>
              <a:gd name="connsiteX2" fmla="*/ 992221 w 1478604"/>
              <a:gd name="connsiteY2" fmla="*/ 252919 h 2062263"/>
              <a:gd name="connsiteX3" fmla="*/ 933855 w 1478604"/>
              <a:gd name="connsiteY3" fmla="*/ 311285 h 2062263"/>
              <a:gd name="connsiteX4" fmla="*/ 914400 w 1478604"/>
              <a:gd name="connsiteY4" fmla="*/ 408561 h 2062263"/>
              <a:gd name="connsiteX5" fmla="*/ 680936 w 1478604"/>
              <a:gd name="connsiteY5" fmla="*/ 680936 h 2062263"/>
              <a:gd name="connsiteX6" fmla="*/ 583659 w 1478604"/>
              <a:gd name="connsiteY6" fmla="*/ 778212 h 2062263"/>
              <a:gd name="connsiteX7" fmla="*/ 525293 w 1478604"/>
              <a:gd name="connsiteY7" fmla="*/ 836578 h 2062263"/>
              <a:gd name="connsiteX8" fmla="*/ 428017 w 1478604"/>
              <a:gd name="connsiteY8" fmla="*/ 914400 h 2062263"/>
              <a:gd name="connsiteX9" fmla="*/ 291829 w 1478604"/>
              <a:gd name="connsiteY9" fmla="*/ 1031132 h 2062263"/>
              <a:gd name="connsiteX10" fmla="*/ 194553 w 1478604"/>
              <a:gd name="connsiteY10" fmla="*/ 1225685 h 2062263"/>
              <a:gd name="connsiteX11" fmla="*/ 116732 w 1478604"/>
              <a:gd name="connsiteY11" fmla="*/ 1303506 h 2062263"/>
              <a:gd name="connsiteX12" fmla="*/ 77821 w 1478604"/>
              <a:gd name="connsiteY12" fmla="*/ 1381327 h 2062263"/>
              <a:gd name="connsiteX13" fmla="*/ 0 w 1478604"/>
              <a:gd name="connsiteY13" fmla="*/ 1536970 h 2062263"/>
              <a:gd name="connsiteX14" fmla="*/ 77821 w 1478604"/>
              <a:gd name="connsiteY14" fmla="*/ 1770434 h 2062263"/>
              <a:gd name="connsiteX15" fmla="*/ 155642 w 1478604"/>
              <a:gd name="connsiteY15" fmla="*/ 1828800 h 2062263"/>
              <a:gd name="connsiteX16" fmla="*/ 408561 w 1478604"/>
              <a:gd name="connsiteY16" fmla="*/ 2003897 h 2062263"/>
              <a:gd name="connsiteX17" fmla="*/ 486383 w 1478604"/>
              <a:gd name="connsiteY17" fmla="*/ 2042808 h 2062263"/>
              <a:gd name="connsiteX18" fmla="*/ 603115 w 1478604"/>
              <a:gd name="connsiteY18" fmla="*/ 2062263 h 2062263"/>
              <a:gd name="connsiteX19" fmla="*/ 875489 w 1478604"/>
              <a:gd name="connsiteY19" fmla="*/ 1926076 h 2062263"/>
              <a:gd name="connsiteX20" fmla="*/ 1050587 w 1478604"/>
              <a:gd name="connsiteY20" fmla="*/ 1712068 h 2062263"/>
              <a:gd name="connsiteX21" fmla="*/ 1245140 w 1478604"/>
              <a:gd name="connsiteY21" fmla="*/ 1420238 h 2062263"/>
              <a:gd name="connsiteX22" fmla="*/ 1342417 w 1478604"/>
              <a:gd name="connsiteY22" fmla="*/ 1206229 h 2062263"/>
              <a:gd name="connsiteX23" fmla="*/ 1420238 w 1478604"/>
              <a:gd name="connsiteY23" fmla="*/ 1011676 h 2062263"/>
              <a:gd name="connsiteX24" fmla="*/ 1478604 w 1478604"/>
              <a:gd name="connsiteY24" fmla="*/ 778212 h 2062263"/>
              <a:gd name="connsiteX25" fmla="*/ 1459149 w 1478604"/>
              <a:gd name="connsiteY25" fmla="*/ 272374 h 2062263"/>
              <a:gd name="connsiteX26" fmla="*/ 1420238 w 1478604"/>
              <a:gd name="connsiteY26" fmla="*/ 214008 h 2062263"/>
              <a:gd name="connsiteX27" fmla="*/ 1400783 w 1478604"/>
              <a:gd name="connsiteY27" fmla="*/ 116732 h 2062263"/>
              <a:gd name="connsiteX28" fmla="*/ 1322961 w 1478604"/>
              <a:gd name="connsiteY28" fmla="*/ 58366 h 2062263"/>
              <a:gd name="connsiteX29" fmla="*/ 1167319 w 1478604"/>
              <a:gd name="connsiteY29" fmla="*/ 38910 h 206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78604" h="2062263">
                <a:moveTo>
                  <a:pt x="1128408" y="0"/>
                </a:moveTo>
                <a:cubicBezTo>
                  <a:pt x="1089497" y="64851"/>
                  <a:pt x="1035592" y="122805"/>
                  <a:pt x="1011676" y="194553"/>
                </a:cubicBezTo>
                <a:cubicBezTo>
                  <a:pt x="1005191" y="214008"/>
                  <a:pt x="1003597" y="235856"/>
                  <a:pt x="992221" y="252919"/>
                </a:cubicBezTo>
                <a:cubicBezTo>
                  <a:pt x="976959" y="275812"/>
                  <a:pt x="953310" y="291830"/>
                  <a:pt x="933855" y="311285"/>
                </a:cubicBezTo>
                <a:cubicBezTo>
                  <a:pt x="927370" y="343710"/>
                  <a:pt x="926681" y="377859"/>
                  <a:pt x="914400" y="408561"/>
                </a:cubicBezTo>
                <a:cubicBezTo>
                  <a:pt x="869585" y="520599"/>
                  <a:pt x="760495" y="601377"/>
                  <a:pt x="680936" y="680936"/>
                </a:cubicBezTo>
                <a:lnTo>
                  <a:pt x="583659" y="778212"/>
                </a:lnTo>
                <a:cubicBezTo>
                  <a:pt x="564204" y="797667"/>
                  <a:pt x="546778" y="819390"/>
                  <a:pt x="525293" y="836578"/>
                </a:cubicBezTo>
                <a:cubicBezTo>
                  <a:pt x="492868" y="862519"/>
                  <a:pt x="459053" y="886812"/>
                  <a:pt x="428017" y="914400"/>
                </a:cubicBezTo>
                <a:cubicBezTo>
                  <a:pt x="286488" y="1040203"/>
                  <a:pt x="410786" y="951827"/>
                  <a:pt x="291829" y="1031132"/>
                </a:cubicBezTo>
                <a:cubicBezTo>
                  <a:pt x="259404" y="1095983"/>
                  <a:pt x="233761" y="1164695"/>
                  <a:pt x="194553" y="1225685"/>
                </a:cubicBezTo>
                <a:cubicBezTo>
                  <a:pt x="174715" y="1256544"/>
                  <a:pt x="138743" y="1274158"/>
                  <a:pt x="116732" y="1303506"/>
                </a:cubicBezTo>
                <a:cubicBezTo>
                  <a:pt x="99331" y="1326708"/>
                  <a:pt x="92210" y="1356146"/>
                  <a:pt x="77821" y="1381327"/>
                </a:cubicBezTo>
                <a:cubicBezTo>
                  <a:pt x="112" y="1517315"/>
                  <a:pt x="76607" y="1345448"/>
                  <a:pt x="0" y="1536970"/>
                </a:cubicBezTo>
                <a:cubicBezTo>
                  <a:pt x="25940" y="1614791"/>
                  <a:pt x="39218" y="1698054"/>
                  <a:pt x="77821" y="1770434"/>
                </a:cubicBezTo>
                <a:cubicBezTo>
                  <a:pt x="93080" y="1799045"/>
                  <a:pt x="129151" y="1810101"/>
                  <a:pt x="155642" y="1828800"/>
                </a:cubicBezTo>
                <a:cubicBezTo>
                  <a:pt x="239413" y="1887932"/>
                  <a:pt x="316848" y="1958040"/>
                  <a:pt x="408561" y="2003897"/>
                </a:cubicBezTo>
                <a:cubicBezTo>
                  <a:pt x="434502" y="2016867"/>
                  <a:pt x="458604" y="2034474"/>
                  <a:pt x="486383" y="2042808"/>
                </a:cubicBezTo>
                <a:cubicBezTo>
                  <a:pt x="524167" y="2054143"/>
                  <a:pt x="564204" y="2055778"/>
                  <a:pt x="603115" y="2062263"/>
                </a:cubicBezTo>
                <a:cubicBezTo>
                  <a:pt x="730015" y="2019963"/>
                  <a:pt x="756473" y="2021288"/>
                  <a:pt x="875489" y="1926076"/>
                </a:cubicBezTo>
                <a:cubicBezTo>
                  <a:pt x="1071793" y="1769033"/>
                  <a:pt x="965071" y="1847468"/>
                  <a:pt x="1050587" y="1712068"/>
                </a:cubicBezTo>
                <a:cubicBezTo>
                  <a:pt x="1113017" y="1613220"/>
                  <a:pt x="1208169" y="1531150"/>
                  <a:pt x="1245140" y="1420238"/>
                </a:cubicBezTo>
                <a:cubicBezTo>
                  <a:pt x="1343897" y="1123969"/>
                  <a:pt x="1218798" y="1471127"/>
                  <a:pt x="1342417" y="1206229"/>
                </a:cubicBezTo>
                <a:cubicBezTo>
                  <a:pt x="1371954" y="1142935"/>
                  <a:pt x="1403298" y="1079437"/>
                  <a:pt x="1420238" y="1011676"/>
                </a:cubicBezTo>
                <a:lnTo>
                  <a:pt x="1478604" y="778212"/>
                </a:lnTo>
                <a:cubicBezTo>
                  <a:pt x="1472119" y="609599"/>
                  <a:pt x="1476512" y="440216"/>
                  <a:pt x="1459149" y="272374"/>
                </a:cubicBezTo>
                <a:cubicBezTo>
                  <a:pt x="1456743" y="249116"/>
                  <a:pt x="1428448" y="235902"/>
                  <a:pt x="1420238" y="214008"/>
                </a:cubicBezTo>
                <a:cubicBezTo>
                  <a:pt x="1408627" y="183046"/>
                  <a:pt x="1418309" y="144773"/>
                  <a:pt x="1400783" y="116732"/>
                </a:cubicBezTo>
                <a:cubicBezTo>
                  <a:pt x="1383597" y="89235"/>
                  <a:pt x="1353723" y="68620"/>
                  <a:pt x="1322961" y="58366"/>
                </a:cubicBezTo>
                <a:cubicBezTo>
                  <a:pt x="1273360" y="41832"/>
                  <a:pt x="1167319" y="38910"/>
                  <a:pt x="1167319" y="38910"/>
                </a:cubicBezTo>
              </a:path>
            </a:pathLst>
          </a:custGeom>
          <a:noFill/>
          <a:ln w="88900" cap="flat">
            <a:solidFill>
              <a:srgbClr val="0070C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 w="107950">
                <a:solidFill>
                  <a:schemeClr val="bg1"/>
                </a:solidFill>
              </a:ln>
              <a:solidFill>
                <a:srgbClr val="0070C0"/>
              </a:solidFill>
              <a:effectLst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05F5E-E2F7-3487-7945-1DE39BB1E733}"/>
              </a:ext>
            </a:extLst>
          </p:cNvPr>
          <p:cNvSpPr txBox="1"/>
          <p:nvPr/>
        </p:nvSpPr>
        <p:spPr>
          <a:xfrm>
            <a:off x="17890777" y="4551174"/>
            <a:ext cx="302573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Standard Error</a:t>
            </a:r>
          </a:p>
        </p:txBody>
      </p:sp>
    </p:spTree>
    <p:extLst>
      <p:ext uri="{BB962C8B-B14F-4D97-AF65-F5344CB8AC3E}">
        <p14:creationId xmlns:p14="http://schemas.microsoft.com/office/powerpoint/2010/main" val="242368442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4495940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/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 now calculate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100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% confidence interval </a:t>
                </a:r>
                <a:r>
                  <a:rPr lang="en-GB" sz="6000" dirty="0">
                    <a:solidFill>
                      <a:schemeClr val="bg1"/>
                    </a:solidFill>
                  </a:rPr>
                  <a:t>(CI)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blipFill>
                <a:blip r:embed="rId4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22779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/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 now calculate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100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% confidence interval </a:t>
                </a:r>
                <a:r>
                  <a:rPr lang="en-GB" sz="6000" dirty="0">
                    <a:solidFill>
                      <a:schemeClr val="bg1"/>
                    </a:solidFill>
                  </a:rPr>
                  <a:t>(CI)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blipFill>
                <a:blip r:embed="rId4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/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Most often use 95%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.025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blipFill>
                <a:blip r:embed="rId5"/>
                <a:stretch>
                  <a:fillRect l="-260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98751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/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 now calculate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100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% confidence interval </a:t>
                </a:r>
                <a:r>
                  <a:rPr lang="en-GB" sz="6000" dirty="0">
                    <a:solidFill>
                      <a:schemeClr val="bg1"/>
                    </a:solidFill>
                  </a:rPr>
                  <a:t>(CI)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blipFill>
                <a:blip r:embed="rId4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/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Most often use 95%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.025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blipFill>
                <a:blip r:embed="rId5"/>
                <a:stretch>
                  <a:fillRect l="-260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/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Sometimes use 99%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.005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=2.58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blipFill>
                <a:blip r:embed="rId6"/>
                <a:stretch>
                  <a:fillRect l="-2609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9257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/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 now calculate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100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% confidence interval </a:t>
                </a:r>
                <a:r>
                  <a:rPr lang="en-GB" sz="6000" dirty="0">
                    <a:solidFill>
                      <a:schemeClr val="bg1"/>
                    </a:solidFill>
                  </a:rPr>
                  <a:t>(CI)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blipFill>
                <a:blip r:embed="rId4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/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Most often use 95%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.025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blipFill>
                <a:blip r:embed="rId5"/>
                <a:stretch>
                  <a:fillRect l="-260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/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Sometimes use 99%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.005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=2.58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blipFill>
                <a:blip r:embed="rId6"/>
                <a:stretch>
                  <a:fillRect l="-2609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35665B-C484-A1E9-0DC0-43E4CA3B54D9}"/>
                  </a:ext>
                </a:extLst>
              </p:cNvPr>
              <p:cNvSpPr/>
              <p:nvPr/>
            </p:nvSpPr>
            <p:spPr>
              <a:xfrm>
                <a:off x="7332008" y="8071398"/>
                <a:ext cx="135537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2.58&gt;1.96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99% CI is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wider </a:t>
                </a:r>
                <a:r>
                  <a:rPr lang="en-GB" sz="6000" dirty="0">
                    <a:solidFill>
                      <a:schemeClr val="bg1"/>
                    </a:solidFill>
                  </a:rPr>
                  <a:t>than 95% CI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35665B-C484-A1E9-0DC0-43E4CA3B5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8" y="8071398"/>
                <a:ext cx="13553719" cy="2156619"/>
              </a:xfrm>
              <a:prstGeom prst="roundRect">
                <a:avLst/>
              </a:prstGeom>
              <a:blipFill>
                <a:blip r:embed="rId7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2019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Slide title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r>
                  <a:rPr lang="en-GB" dirty="0"/>
                  <a:t>100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</m:d>
                  </m:oMath>
                </a14:m>
                <a:r>
                  <a:rPr lang="en-GB" dirty="0"/>
                  <a:t>% Confidence Interval</a:t>
                </a:r>
                <a:endParaRPr dirty="0"/>
              </a:p>
            </p:txBody>
          </p:sp>
        </mc:Choice>
        <mc:Fallback xmlns="">
          <p:sp>
            <p:nvSpPr>
              <p:cNvPr id="237" name="Slide title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582" t="-36596" b="-2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/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Can now calculate a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100</a:t>
                </a:r>
                <a14:m>
                  <m:oMath xmlns:m="http://schemas.openxmlformats.org/officeDocument/2006/math"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6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6000" b="1" dirty="0">
                    <a:solidFill>
                      <a:schemeClr val="bg1"/>
                    </a:solidFill>
                  </a:rPr>
                  <a:t>% confidence interval </a:t>
                </a:r>
                <a:r>
                  <a:rPr lang="en-GB" sz="6000" dirty="0">
                    <a:solidFill>
                      <a:schemeClr val="bg1"/>
                    </a:solidFill>
                  </a:rPr>
                  <a:t>(CI)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6C8EBA-393B-D259-90E7-A22811D66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2804299"/>
                <a:ext cx="13553716" cy="2156619"/>
              </a:xfrm>
              <a:prstGeom prst="roundRect">
                <a:avLst/>
              </a:prstGeom>
              <a:blipFill>
                <a:blip r:embed="rId4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/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Most often use 95%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.025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F019436-6892-EB72-ECB3-6BE7351CC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9" y="5236658"/>
                <a:ext cx="13553717" cy="1135063"/>
              </a:xfrm>
              <a:prstGeom prst="roundRect">
                <a:avLst/>
              </a:prstGeom>
              <a:blipFill>
                <a:blip r:embed="rId5"/>
                <a:stretch>
                  <a:fillRect l="-2609" t="-10753" b="-3118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/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Sometimes use 99% CI,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6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.005</m:t>
                        </m:r>
                      </m:sub>
                    </m:sSub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=2.58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9D2D31E-4BA2-51FF-0C82-F962D1055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10" y="6654028"/>
                <a:ext cx="13553717" cy="1135063"/>
              </a:xfrm>
              <a:prstGeom prst="roundRect">
                <a:avLst/>
              </a:prstGeom>
              <a:blipFill>
                <a:blip r:embed="rId6"/>
                <a:stretch>
                  <a:fillRect l="-2609" t="-10753" b="-306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35665B-C484-A1E9-0DC0-43E4CA3B54D9}"/>
                  </a:ext>
                </a:extLst>
              </p:cNvPr>
              <p:cNvSpPr/>
              <p:nvPr/>
            </p:nvSpPr>
            <p:spPr>
              <a:xfrm>
                <a:off x="7332008" y="8071398"/>
                <a:ext cx="135537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6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2.58&gt;1.96</m:t>
                    </m:r>
                  </m:oMath>
                </a14:m>
                <a:r>
                  <a:rPr lang="en-GB" sz="6000" dirty="0">
                    <a:solidFill>
                      <a:schemeClr val="bg1"/>
                    </a:solidFill>
                  </a:rPr>
                  <a:t>, 99% CI is </a:t>
                </a:r>
                <a:r>
                  <a:rPr lang="en-GB" sz="6000" b="1" dirty="0">
                    <a:solidFill>
                      <a:schemeClr val="bg1"/>
                    </a:solidFill>
                  </a:rPr>
                  <a:t>wider </a:t>
                </a:r>
                <a:r>
                  <a:rPr lang="en-GB" sz="6000" dirty="0">
                    <a:solidFill>
                      <a:schemeClr val="bg1"/>
                    </a:solidFill>
                  </a:rPr>
                  <a:t>than 95% CI </a:t>
                </a:r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E35665B-C484-A1E9-0DC0-43E4CA3B5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8" y="8071398"/>
                <a:ext cx="13553719" cy="2156619"/>
              </a:xfrm>
              <a:prstGeom prst="roundRect">
                <a:avLst/>
              </a:prstGeom>
              <a:blipFill>
                <a:blip r:embed="rId7"/>
                <a:stretch>
                  <a:fillRect l="-2249" t="-3107" b="-1355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EC780A7-EF35-F967-9F1E-5F433873D4E7}"/>
                  </a:ext>
                </a:extLst>
              </p:cNvPr>
              <p:cNvSpPr/>
              <p:nvPr/>
            </p:nvSpPr>
            <p:spPr>
              <a:xfrm>
                <a:off x="7332008" y="10388995"/>
                <a:ext cx="13553719" cy="2156619"/>
              </a:xfrm>
              <a:prstGeom prst="roundRect">
                <a:avLst/>
              </a:prstGeom>
              <a:solidFill>
                <a:srgbClr val="592D67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GB" sz="6000" dirty="0">
                    <a:solidFill>
                      <a:schemeClr val="bg1"/>
                    </a:solidFill>
                  </a:rPr>
                  <a:t>Make sense? Need a wider interval to have more confidence we captured </a:t>
                </a:r>
                <a14:m>
                  <m:oMath xmlns:m="http://schemas.openxmlformats.org/officeDocument/2006/math">
                    <m:r>
                      <a:rPr lang="en-GB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sz="6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EC780A7-EF35-F967-9F1E-5F433873D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008" y="10388995"/>
                <a:ext cx="13553719" cy="2156619"/>
              </a:xfrm>
              <a:prstGeom prst="roundRect">
                <a:avLst/>
              </a:prstGeom>
              <a:blipFill>
                <a:blip r:embed="rId8"/>
                <a:stretch>
                  <a:fillRect l="-2249" t="-3107" r="-180" b="-1384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969246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399427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Interpreting A Confidence Interval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FA2561-3F57-BF0D-BD0B-5F9F5061E46C}"/>
              </a:ext>
            </a:extLst>
          </p:cNvPr>
          <p:cNvSpPr/>
          <p:nvPr/>
        </p:nvSpPr>
        <p:spPr>
          <a:xfrm>
            <a:off x="0" y="7473156"/>
            <a:ext cx="6711696" cy="6242844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F52B7A9-B184-F44E-C175-66D92883B020}"/>
              </a:ext>
            </a:extLst>
          </p:cNvPr>
          <p:cNvSpPr/>
          <p:nvPr/>
        </p:nvSpPr>
        <p:spPr>
          <a:xfrm>
            <a:off x="6985647" y="5045182"/>
            <a:ext cx="2938023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b="1" dirty="0">
                <a:solidFill>
                  <a:schemeClr val="bg1"/>
                </a:solidFill>
              </a:rPr>
              <a:t>Point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/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GB" sz="72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acc>
                          <m:accPr>
                            <m:chr m:val="̅"/>
                            <m:ctrlP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72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  <m:r>
                          <a:rPr lang="en-GB" sz="72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𝜶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GB" sz="72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7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GB" sz="72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72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72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en-GB" sz="72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9492E1-1ADC-F464-3EC9-3026F45D8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99" y="2696952"/>
                <a:ext cx="15389158" cy="1844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6FCC3C-6F7D-EAB6-0FDE-218BB1B29635}"/>
              </a:ext>
            </a:extLst>
          </p:cNvPr>
          <p:cNvSpPr/>
          <p:nvPr/>
        </p:nvSpPr>
        <p:spPr>
          <a:xfrm>
            <a:off x="6985647" y="6518089"/>
            <a:ext cx="14481971" cy="1135063"/>
          </a:xfrm>
          <a:prstGeom prst="roundRect">
            <a:avLst/>
          </a:prstGeom>
          <a:solidFill>
            <a:srgbClr val="592D6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6000" dirty="0">
                <a:solidFill>
                  <a:schemeClr val="bg1"/>
                </a:solidFill>
              </a:rPr>
              <a:t>What does the probability here </a:t>
            </a:r>
            <a:r>
              <a:rPr lang="en-GB" sz="6000" b="1" dirty="0">
                <a:solidFill>
                  <a:schemeClr val="bg1"/>
                </a:solidFill>
              </a:rPr>
              <a:t>mean</a:t>
            </a:r>
            <a:r>
              <a:rPr lang="en-GB" sz="6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191635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3.2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38331</TotalTime>
  <Words>3471</Words>
  <Application>Microsoft Office PowerPoint</Application>
  <PresentationFormat>Custom</PresentationFormat>
  <Paragraphs>606</Paragraphs>
  <Slides>143</Slides>
  <Notes>131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7" baseType="lpstr">
      <vt:lpstr>Cambria Math</vt:lpstr>
      <vt:lpstr>Helvetica Neue</vt:lpstr>
      <vt:lpstr>Helvetica Neue Medium</vt:lpstr>
      <vt:lpstr>21_BasicWhite</vt:lpstr>
      <vt:lpstr>Estimation</vt:lpstr>
      <vt:lpstr>Motivation</vt:lpstr>
      <vt:lpstr>Motivation</vt:lpstr>
      <vt:lpstr>Motivation</vt:lpstr>
      <vt:lpstr>Motivation</vt:lpstr>
      <vt:lpstr>Motivation</vt:lpstr>
      <vt:lpstr>Motivation</vt:lpstr>
      <vt:lpstr>Types Of Estimation</vt:lpstr>
      <vt:lpstr>Types Of Estimation</vt:lpstr>
      <vt:lpstr>Types Of Estimation</vt:lpstr>
      <vt:lpstr>Types Of Estimation</vt:lpstr>
      <vt:lpstr>Types Of Estimation</vt:lpstr>
      <vt:lpstr>Learning Objectives</vt:lpstr>
      <vt:lpstr>Learning Objectives</vt:lpstr>
      <vt:lpstr>Learning Objectives</vt:lpstr>
      <vt:lpstr>1) Estimators And Estimates</vt:lpstr>
      <vt:lpstr>Estimators And Estimates</vt:lpstr>
      <vt:lpstr>Estimators And Estimates</vt:lpstr>
      <vt:lpstr>Estimators And Estimates</vt:lpstr>
      <vt:lpstr>Estimators And Estimates</vt:lpstr>
      <vt:lpstr>Estimators And Estimates</vt:lpstr>
      <vt:lpstr>Estimators And Estimates</vt:lpstr>
      <vt:lpstr>Estimators And Estimates</vt:lpstr>
      <vt:lpstr>The Key Question</vt:lpstr>
      <vt:lpstr>The Key Question</vt:lpstr>
      <vt:lpstr>The Key Question</vt:lpstr>
      <vt:lpstr>The Key Question</vt:lpstr>
      <vt:lpstr>Bias (Informal Definition)</vt:lpstr>
      <vt:lpstr>Bias (Informal Definition)</vt:lpstr>
      <vt:lpstr>Bias (Informal Definition)</vt:lpstr>
      <vt:lpstr>Bias (Informal Definition)</vt:lpstr>
      <vt:lpstr>Bias (Informal Definition)</vt:lpstr>
      <vt:lpstr>Bias (Informal Definition)</vt:lpstr>
      <vt:lpstr>New Notation</vt:lpstr>
      <vt:lpstr>New Notation</vt:lpstr>
      <vt:lpstr>New Notation</vt:lpstr>
      <vt:lpstr>New Notation</vt:lpstr>
      <vt:lpstr>New Notation</vt:lpstr>
      <vt:lpstr>New Notation</vt:lpstr>
      <vt:lpstr>New Notation</vt:lpstr>
      <vt:lpstr>Bias (Formal Definition)</vt:lpstr>
      <vt:lpstr>Bias (Formal Definition)</vt:lpstr>
      <vt:lpstr>Bias (Formal Definition)</vt:lpstr>
      <vt:lpstr>Bias (Formal Definition)</vt:lpstr>
      <vt:lpstr>Bias (Formal Definition)</vt:lpstr>
      <vt:lpstr>Bias (Formal Definition)</vt:lpstr>
      <vt:lpstr>Bias (Formal Definition)</vt:lpstr>
      <vt:lpstr>Mean Squared Error</vt:lpstr>
      <vt:lpstr>Mean Squared Error</vt:lpstr>
      <vt:lpstr>Mean Squared Error</vt:lpstr>
      <vt:lpstr>Mean Squared Error</vt:lpstr>
      <vt:lpstr>Mean Squared Error</vt:lpstr>
      <vt:lpstr>2) Interval Estimation</vt:lpstr>
      <vt:lpstr>Useful Intervals</vt:lpstr>
      <vt:lpstr>Useful Intervals</vt:lpstr>
      <vt:lpstr>Useful Intervals</vt:lpstr>
      <vt:lpstr>Useful Intervals</vt:lpstr>
      <vt:lpstr>Useful Intervals</vt:lpstr>
      <vt:lpstr>Building An Interval</vt:lpstr>
      <vt:lpstr>Building An Interval</vt:lpstr>
      <vt:lpstr>Building An Interval</vt:lpstr>
      <vt:lpstr>Building An Interval</vt:lpstr>
      <vt:lpstr>Building An Interval</vt:lpstr>
      <vt:lpstr>Building An Interval</vt:lpstr>
      <vt:lpstr>Building An Interval</vt:lpstr>
      <vt:lpstr>Building An Interval</vt:lpstr>
      <vt:lpstr>Building An Interval</vt:lpstr>
      <vt:lpstr>The Interval Estimate</vt:lpstr>
      <vt:lpstr>The Interval Estimate</vt:lpstr>
      <vt:lpstr>The Interval Estimate</vt:lpstr>
      <vt:lpstr>The Interval Estimate</vt:lpstr>
      <vt:lpstr>The Interval Estimate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95% Confidence Interval</vt:lpstr>
      <vt:lpstr>95% Confidence Interval</vt:lpstr>
      <vt:lpstr>95% Confidence Interval</vt:lpstr>
      <vt:lpstr>95% Confidence Interval</vt:lpstr>
      <vt:lpstr>95% Confidence Interval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The Confidence Interval</vt:lpstr>
      <vt:lpstr>100(1-α)% Confidence Interval</vt:lpstr>
      <vt:lpstr>100(1-α)% Confidence Interval</vt:lpstr>
      <vt:lpstr>100(1-α)% Confidence Interval</vt:lpstr>
      <vt:lpstr>100(1-α)% Confidence Interval</vt:lpstr>
      <vt:lpstr>100(1-α)% Confidence Interval</vt:lpstr>
      <vt:lpstr>100(1-α)%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Interpreting A Confidence Interval</vt:lpstr>
      <vt:lpstr>Summary</vt:lpstr>
      <vt:lpstr>Summary</vt:lpstr>
      <vt:lpstr>Summary</vt:lpstr>
      <vt:lpstr>Summary</vt:lpstr>
      <vt:lpstr>Summary</vt:lpstr>
      <vt:lpstr>Summary</vt:lpstr>
      <vt:lpstr>Summary</vt:lpstr>
      <vt:lpstr>CIs When Sampling From A Normal Distribution</vt:lpstr>
      <vt:lpstr>CIs When Sampling From A Normal Distribution</vt:lpstr>
      <vt:lpstr>CIs When Sampling From A Normal Distribution</vt:lpstr>
      <vt:lpstr>CIs When Sampling From A Normal Distribution</vt:lpstr>
      <vt:lpstr>CIs When Sampling From A Normal Distribution</vt:lpstr>
      <vt:lpstr>CIs For Sample Proportion</vt:lpstr>
      <vt:lpstr>CIs For Sample Proportion</vt:lpstr>
      <vt:lpstr>CIs For Sample Proportion</vt:lpstr>
      <vt:lpstr>CIs For Sample Proportion</vt:lpstr>
      <vt:lpstr>CIs For Sample Variance</vt:lpstr>
      <vt:lpstr>CIs For Sample Variance</vt:lpstr>
      <vt:lpstr>CIs For Sample Variance</vt:lpstr>
      <vt:lpstr>CIs For Sample Variance</vt:lpstr>
      <vt:lpstr>CIs For Sample Variance</vt:lpstr>
      <vt:lpstr>CIs For Sample Variance</vt:lpstr>
      <vt:lpstr>CIs For Sample Variance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Next Time…</vt:lpstr>
      <vt:lpstr>Next Time…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Concepts</dc:title>
  <dc:creator>CROSSMAN, RICHARD J.</dc:creator>
  <cp:lastModifiedBy>Richard John Crossman</cp:lastModifiedBy>
  <cp:revision>122</cp:revision>
  <dcterms:modified xsi:type="dcterms:W3CDTF">2023-10-20T08:29:05Z</dcterms:modified>
</cp:coreProperties>
</file>